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69" r:id="rId3"/>
  </p:sldMasterIdLst>
  <p:notesMasterIdLst>
    <p:notesMasterId r:id="rId10"/>
  </p:notesMasterIdLst>
  <p:handoutMasterIdLst>
    <p:handoutMasterId r:id="rId11"/>
  </p:handoutMasterIdLst>
  <p:sldIdLst>
    <p:sldId id="258" r:id="rId4"/>
    <p:sldId id="256" r:id="rId5"/>
    <p:sldId id="262" r:id="rId6"/>
    <p:sldId id="264" r:id="rId7"/>
    <p:sldId id="266" r:id="rId8"/>
    <p:sldId id="261" r:id="rId9"/>
  </p:sldIdLst>
  <p:sldSz cx="12192000" cy="68580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44B66"/>
    <a:srgbClr val="003399"/>
    <a:srgbClr val="264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354" y="-5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F0FC-843F-4974-BD1C-A71BE24984E2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C4617-5AC5-4862-9BB8-FF766152F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9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46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89F266E5-1BBA-4809-9F48-7E2205845E7F}" type="datetimeFigureOut">
              <a:rPr lang="ru-RU" smtClean="0"/>
              <a:t>22.03.2025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46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AC2BD285-C010-4406-932C-1E8D6D761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BD285-C010-4406-932C-1E8D6D761A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6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133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FFE0B71-00F8-4AC1-A913-879279CEB0A4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4380" cy="690245"/>
          </a:xfrm>
          <a:custGeom>
            <a:avLst/>
            <a:gdLst/>
            <a:ahLst/>
            <a:cxnLst/>
            <a:rect l="l" t="t" r="r" b="b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97592" y="15938"/>
            <a:ext cx="1813305" cy="6842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49478"/>
            <a:ext cx="816800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39" y="3021202"/>
            <a:ext cx="5555615" cy="3468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8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/>
        </p:nvSpPr>
        <p:spPr>
          <a:xfrm>
            <a:off x="0" y="0"/>
            <a:ext cx="12184200" cy="689760"/>
          </a:xfrm>
          <a:custGeom>
            <a:avLst/>
            <a:gdLst>
              <a:gd name="textAreaLeft" fmla="*/ 0 w 12184200"/>
              <a:gd name="textAreaRight" fmla="*/ 12184560 w 12184200"/>
              <a:gd name="textAreaTop" fmla="*/ 0 h 689760"/>
              <a:gd name="textAreaBottom" fmla="*/ 690120 h 689760"/>
            </a:gdLst>
            <a:ahLst/>
            <a:cxnLst/>
            <a:rect l="textAreaLeft" t="textAreaTop" r="textAreaRight" b="textAreaBottom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l" rtl="0"/>
            <a:endParaRPr lang="ru-RU" kern="1200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g object 17"/>
          <p:cNvPicPr/>
          <p:nvPr/>
        </p:nvPicPr>
        <p:blipFill>
          <a:blip r:embed="rId3"/>
          <a:stretch/>
        </p:blipFill>
        <p:spPr>
          <a:xfrm>
            <a:off x="10197720" y="15840"/>
            <a:ext cx="1812960" cy="68400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ftr" idx="4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rtl="0"/>
            <a:r>
              <a:rPr kern="1200">
                <a:ea typeface="+mn-ea"/>
                <a:cs typeface="+mn-cs"/>
              </a:rPr>
              <a:t>&lt;нижний колонтитул&gt;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dt" idx="5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algn="l" rtl="0"/>
            <a:r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t>&lt;дата/время&gt;</a:t>
            </a:r>
            <a:endParaRPr lang="ru-RU" kern="12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rtl="0"/>
            <a:fld id="{CA9463D9-5283-4B90-9FFA-38F73325EC72}" type="slidenum"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pPr rtl="0"/>
              <a:t>‹#›</a:t>
            </a:fld>
            <a:endParaRPr kern="120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3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657600" y="3537065"/>
            <a:ext cx="2253496" cy="210173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800" b="1" spc="-5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приема на обучение по образовательным программам начального общего, основного общего и среднего общего образования</a:t>
            </a:r>
            <a:endParaRPr lang="ru-RU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78C2574B-A034-4B49-ACB5-ED7B55B4EAB6}"/>
              </a:ext>
            </a:extLst>
          </p:cNvPr>
          <p:cNvSpPr/>
          <p:nvPr/>
        </p:nvSpPr>
        <p:spPr>
          <a:xfrm>
            <a:off x="9656751" y="3657600"/>
            <a:ext cx="2245876" cy="21336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53F643BC-F9CE-7307-83CC-A19D2C145C1C}"/>
              </a:ext>
            </a:extLst>
          </p:cNvPr>
          <p:cNvSpPr/>
          <p:nvPr/>
        </p:nvSpPr>
        <p:spPr>
          <a:xfrm>
            <a:off x="0" y="1"/>
            <a:ext cx="12192000" cy="1000911"/>
          </a:xfrm>
          <a:prstGeom prst="rect">
            <a:avLst/>
          </a:prstGeom>
          <a:solidFill>
            <a:srgbClr val="1841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endParaRPr lang="ru-RU" b="1" kern="12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3B0477F-D879-1375-3AC8-0276D1996A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430" y="106013"/>
            <a:ext cx="1813286" cy="684213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C038F5BE-6697-4C0F-A479-02C856AAF3DA}"/>
              </a:ext>
            </a:extLst>
          </p:cNvPr>
          <p:cNvSpPr txBox="1"/>
          <p:nvPr/>
        </p:nvSpPr>
        <p:spPr>
          <a:xfrm>
            <a:off x="175284" y="308761"/>
            <a:ext cx="97185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ru-RU" sz="2000" b="1" kern="1200" cap="all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 РОССИИ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3657600" y="1127956"/>
            <a:ext cx="2245876" cy="2409109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№ 171 от 04 марта 2025 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 </a:t>
            </a:r>
            <a:endParaRPr lang="ru-RU" kern="1200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0261CF57-2A4A-46A6-9103-EAED3F35D58D}"/>
              </a:ext>
            </a:extLst>
          </p:cNvPr>
          <p:cNvSpPr/>
          <p:nvPr/>
        </p:nvSpPr>
        <p:spPr>
          <a:xfrm>
            <a:off x="9668331" y="1149912"/>
            <a:ext cx="2245876" cy="2507688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169" name="Прямоугольник 168">
            <a:extLst>
              <a:ext uri="{FF2B5EF4-FFF2-40B4-BE49-F238E27FC236}">
                <a16:creationId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90307" y="1447800"/>
            <a:ext cx="2273093" cy="154952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№ 170  от 04 марта 2025 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гражданства»</a:t>
            </a: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88210" y="3733963"/>
            <a:ext cx="2240987" cy="167263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Порядок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гражданства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6" y="1070876"/>
            <a:ext cx="3355855" cy="47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74" y="1181957"/>
            <a:ext cx="3262480" cy="460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91440" y="853063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ОСНОВАНИЯ ДЛЯ ОТКАЗА В ПРИЕМЕ </a:t>
            </a:r>
            <a:b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</a:b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В ШКОЛУ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10490" y="2438400"/>
            <a:ext cx="5181600" cy="4267200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Родители через ЕПГУ, РПГУ, через операторов почтовой связи  подают заявление о приеме на обучение </a:t>
            </a:r>
            <a:r>
              <a:rPr lang="ru-RU" sz="900" b="1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и предъявляют</a:t>
            </a: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родство заявителя;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законность нахождения ребенка и его законного (законных) представителя (представителей) на территории Российской Федерации (действительные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прохождение государственной дактилоскопической регистрации 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изучение русского языка ребенком в образовательных организациях иностранного (иностранных) государства (государств) (со 2 по 11 класс) (при наличии);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удостоверяющих личность   ребенка;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присвоение родителю ИНН,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копия СНИЛС родителя (при наличии), а также СНИЛС ребенка (при наличии);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медицинское заключение об отсутствии у ребенка инфекционных заболеваний, представляющих опасность для окружающих;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осуществление родителем (законным представителем) трудовой деятельности (при наличии).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Все документы представляются на русском языке или вместе с заверенным в установленном порядке</a:t>
            </a:r>
            <a:r>
              <a:rPr kumimoji="0" lang="ru-RU" sz="1000" b="1" i="1" u="none" strike="noStrike" kern="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0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переводом на русский язык.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10490" y="1651501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ЗАЯВЛЕНИЕ И ПЕРЕЧЕНЬ ДОКУМЕНТОВ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181600" y="853063"/>
            <a:ext cx="6557010" cy="7131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Ребенок не может быть зачислен в школу только в том случае, если в ней нет свободных мет;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представлен документ, подтверждающий законность нахождения на территории России;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kern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прошел тестирование.</a:t>
            </a:r>
            <a:endParaRPr lang="ru-RU" sz="10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5562600" y="1657851"/>
            <a:ext cx="60960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dirty="0">
                <a:solidFill>
                  <a:schemeClr val="bg1"/>
                </a:solidFill>
                <a:cs typeface="Calibri"/>
              </a:rPr>
              <a:t>     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ПРОВЕРКА</a:t>
            </a:r>
            <a:r>
              <a:rPr lang="ru-RU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ДОКУМЕНТОВ</a:t>
            </a:r>
            <a:r>
              <a:rPr lang="ru-RU" sz="1600" dirty="0">
                <a:solidFill>
                  <a:schemeClr val="bg1"/>
                </a:solidFill>
                <a:cs typeface="Calibri"/>
              </a:rPr>
              <a:t>,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НАПРАВЛЕНИЕ</a:t>
            </a:r>
            <a:r>
              <a:rPr lang="ru-RU" sz="1600" dirty="0">
                <a:solidFill>
                  <a:schemeClr val="bg1"/>
                </a:solidFill>
                <a:cs typeface="Calibri"/>
              </a:rPr>
              <a:t> </a:t>
            </a:r>
            <a:br>
              <a:rPr lang="ru-RU" sz="1600" dirty="0">
                <a:solidFill>
                  <a:schemeClr val="bg1"/>
                </a:solidFill>
                <a:cs typeface="Calibri"/>
              </a:rPr>
            </a:b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 ТЕСТИРОВАНИЕ</a:t>
            </a: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562600" y="2514599"/>
            <a:ext cx="6252210" cy="3886201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не более 5 рабочих дней проводит проверку комплектности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предоставленных документов;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представлен полный комплект документов, общеобразовательная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течение 25 рабочих дней проверяет их достоверность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После проверки достоверности документов ребенок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направляется </a:t>
            </a:r>
            <a:b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тестирующую организацию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направлении на тестировании направляется по адресу , указанному в заявлении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 приеме на обучение, и в личный кабинет ЕПГУ;</a:t>
            </a:r>
          </a:p>
          <a:p>
            <a:pPr marL="521335" marR="487680" indent="-171450" algn="just">
              <a:spcBef>
                <a:spcPts val="1320"/>
              </a:spcBef>
              <a:buFont typeface="Wingdings" pitchFamily="2" charset="2"/>
              <a:buChar char="Ø"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Одновременно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уведомляет тестирующую организацию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электронной форме через ЕПГУ или </a:t>
            </a:r>
            <a:b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 использованием РПГУ;</a:t>
            </a:r>
          </a:p>
          <a:p>
            <a:pPr marL="349885" marR="487680" lvl="0" algn="ctr" defTabSz="914400" eaLnBrk="1" fontAlgn="auto" latinLnBrk="0" hangingPunct="1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lang="ru-RU" sz="1200" dirty="0">
                <a:solidFill>
                  <a:schemeClr val="tx1"/>
                </a:solidFill>
                <a:cs typeface="Calibri"/>
              </a:rPr>
            </a:br>
            <a:r>
              <a:rPr lang="ru-RU" sz="12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Если предоставлен неполный комплект документов, общеобразовательная организация не рассматривает заявление!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495925" y="159258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20014" y="1564505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63830" y="810776"/>
            <a:ext cx="1165098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ПОСЛЕ</a:t>
            </a:r>
            <a:r>
              <a:rPr lang="ru-RU" dirty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ПРОХОЖДЕНИЯ</a:t>
            </a:r>
            <a:r>
              <a:rPr lang="ru-RU" dirty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ТЕСТИРОВАНИЯ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48400" y="5122282"/>
            <a:ext cx="5393055" cy="1433466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62865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Если заявление о приеме на обучение подано в электронном виде, запрещается требовать копии документов за исключение копий или оригиналов документов, подтверждение которых в электронном виде невозможно.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63830" y="2644425"/>
            <a:ext cx="1172337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ДОПОЛНИТЕЛЬНО 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63830" y="1635174"/>
            <a:ext cx="3112770" cy="87942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Тестирующая организация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3-х дней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тестирования уведомляет образовательную организацию (школу) о результатах</a:t>
            </a:r>
            <a:endParaRPr lang="ru-RU" sz="11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48400" y="3605541"/>
            <a:ext cx="5393055" cy="12954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Граждане</a:t>
            </a:r>
            <a:r>
              <a:rPr lang="ru-RU" sz="12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Белоруссии при приеме в школу предъявляют: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36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505200" y="1673775"/>
            <a:ext cx="4038600" cy="856749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Информация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 результатах тестирования и рассмотрения заявления о приеме на обучение направляется по адресу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(почтовый или электронный), указанному в заявлении о приеме на обучение, и в личный кабинет ЕПГУ</a:t>
            </a:r>
          </a:p>
        </p:txBody>
      </p:sp>
      <p:sp>
        <p:nvSpPr>
          <p:cNvPr id="39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7848600" y="1657850"/>
            <a:ext cx="4038600" cy="87267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Руководитель  общеобразовательной организации издает распорядительный акт о приеме на обучение ребенка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5 рабочих дней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официального поступления информации об успешном прохождении тестирования</a:t>
            </a:r>
          </a:p>
        </p:txBody>
      </p:sp>
      <p:sp>
        <p:nvSpPr>
          <p:cNvPr id="41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76200" y="3552825"/>
            <a:ext cx="5806440" cy="231457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indent="171450" algn="just">
              <a:spcAft>
                <a:spcPts val="0"/>
              </a:spcAft>
            </a:pP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Пункт 26(1) Порядка не распространяется на</a:t>
            </a:r>
            <a:r>
              <a:rPr lang="en-US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иностранных граждан, указанных в подпункте   2 пункта 20 и пункте 21 статьи 5 Федерального закона от 25 июля 2002 г. № 115-ФЗ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«О правовом положении иностранных граждан в Российской Федерации».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Иностранные граждане, указанные в абзаце первом настоящего пункта Порядка, предъявляют следующие документы: 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751859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253052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oogle Shape;31751;p85">
            <a:extLst>
              <a:ext uri="{FF2B5EF4-FFF2-40B4-BE49-F238E27FC236}">
                <a16:creationId xmlns:a16="http://schemas.microsoft.com/office/drawing/2014/main" id="{016ACB2C-752E-1363-490A-42737581C7CC}"/>
              </a:ext>
            </a:extLst>
          </p:cNvPr>
          <p:cNvGrpSpPr/>
          <p:nvPr/>
        </p:nvGrpSpPr>
        <p:grpSpPr>
          <a:xfrm>
            <a:off x="6400800" y="5415626"/>
            <a:ext cx="413205" cy="413205"/>
            <a:chOff x="6243125" y="3052825"/>
            <a:chExt cx="363425" cy="363425"/>
          </a:xfrm>
          <a:solidFill>
            <a:schemeClr val="tx1"/>
          </a:solidFill>
        </p:grpSpPr>
        <p:sp>
          <p:nvSpPr>
            <p:cNvPr id="19" name="Google Shape;31752;p85">
              <a:extLst>
                <a:ext uri="{FF2B5EF4-FFF2-40B4-BE49-F238E27FC236}">
                  <a16:creationId xmlns:a16="http://schemas.microsoft.com/office/drawing/2014/main" id="{BC6F4595-4406-321B-29E9-37EA0843C5B9}"/>
                </a:ext>
              </a:extLst>
            </p:cNvPr>
            <p:cNvSpPr/>
            <p:nvPr/>
          </p:nvSpPr>
          <p:spPr>
            <a:xfrm>
              <a:off x="6243125" y="3052825"/>
              <a:ext cx="363425" cy="363425"/>
            </a:xfrm>
            <a:custGeom>
              <a:avLst/>
              <a:gdLst/>
              <a:ahLst/>
              <a:cxnLst/>
              <a:rect l="l" t="t" r="r" b="b"/>
              <a:pathLst>
                <a:path w="14537" h="14537" extrusionOk="0">
                  <a:moveTo>
                    <a:pt x="13673" y="556"/>
                  </a:moveTo>
                  <a:cubicBezTo>
                    <a:pt x="13827" y="556"/>
                    <a:pt x="13951" y="711"/>
                    <a:pt x="13951" y="865"/>
                  </a:cubicBezTo>
                  <a:lnTo>
                    <a:pt x="13951" y="10401"/>
                  </a:lnTo>
                  <a:lnTo>
                    <a:pt x="8550" y="10401"/>
                  </a:lnTo>
                  <a:cubicBezTo>
                    <a:pt x="8531" y="10399"/>
                    <a:pt x="8513" y="10397"/>
                    <a:pt x="8496" y="10397"/>
                  </a:cubicBezTo>
                  <a:cubicBezTo>
                    <a:pt x="8136" y="10397"/>
                    <a:pt x="8136" y="10961"/>
                    <a:pt x="8496" y="10961"/>
                  </a:cubicBezTo>
                  <a:cubicBezTo>
                    <a:pt x="8513" y="10961"/>
                    <a:pt x="8531" y="10960"/>
                    <a:pt x="8550" y="10957"/>
                  </a:cubicBezTo>
                  <a:lnTo>
                    <a:pt x="13951" y="10957"/>
                  </a:lnTo>
                  <a:lnTo>
                    <a:pt x="13951" y="11790"/>
                  </a:lnTo>
                  <a:cubicBezTo>
                    <a:pt x="13951" y="11975"/>
                    <a:pt x="13827" y="12099"/>
                    <a:pt x="13673" y="12099"/>
                  </a:cubicBezTo>
                  <a:lnTo>
                    <a:pt x="834" y="12099"/>
                  </a:lnTo>
                  <a:cubicBezTo>
                    <a:pt x="680" y="12099"/>
                    <a:pt x="556" y="11975"/>
                    <a:pt x="556" y="11821"/>
                  </a:cubicBezTo>
                  <a:lnTo>
                    <a:pt x="556" y="10957"/>
                  </a:lnTo>
                  <a:lnTo>
                    <a:pt x="5957" y="10957"/>
                  </a:lnTo>
                  <a:cubicBezTo>
                    <a:pt x="6297" y="10926"/>
                    <a:pt x="6297" y="10432"/>
                    <a:pt x="5957" y="10401"/>
                  </a:cubicBezTo>
                  <a:lnTo>
                    <a:pt x="556" y="10401"/>
                  </a:lnTo>
                  <a:lnTo>
                    <a:pt x="556" y="865"/>
                  </a:lnTo>
                  <a:cubicBezTo>
                    <a:pt x="556" y="711"/>
                    <a:pt x="680" y="556"/>
                    <a:pt x="834" y="556"/>
                  </a:cubicBezTo>
                  <a:close/>
                  <a:moveTo>
                    <a:pt x="8673" y="12685"/>
                  </a:moveTo>
                  <a:lnTo>
                    <a:pt x="8673" y="13981"/>
                  </a:lnTo>
                  <a:lnTo>
                    <a:pt x="5834" y="13981"/>
                  </a:lnTo>
                  <a:lnTo>
                    <a:pt x="5834" y="12685"/>
                  </a:lnTo>
                  <a:close/>
                  <a:moveTo>
                    <a:pt x="13673" y="1"/>
                  </a:moveTo>
                  <a:lnTo>
                    <a:pt x="13673" y="32"/>
                  </a:lnTo>
                  <a:lnTo>
                    <a:pt x="834" y="32"/>
                  </a:lnTo>
                  <a:cubicBezTo>
                    <a:pt x="371" y="32"/>
                    <a:pt x="1" y="402"/>
                    <a:pt x="1" y="865"/>
                  </a:cubicBezTo>
                  <a:lnTo>
                    <a:pt x="1" y="11821"/>
                  </a:lnTo>
                  <a:cubicBezTo>
                    <a:pt x="1" y="12284"/>
                    <a:pt x="371" y="12685"/>
                    <a:pt x="834" y="12685"/>
                  </a:cubicBezTo>
                  <a:lnTo>
                    <a:pt x="5278" y="12685"/>
                  </a:lnTo>
                  <a:lnTo>
                    <a:pt x="5278" y="13981"/>
                  </a:lnTo>
                  <a:lnTo>
                    <a:pt x="3859" y="13981"/>
                  </a:lnTo>
                  <a:cubicBezTo>
                    <a:pt x="3704" y="13981"/>
                    <a:pt x="3550" y="14105"/>
                    <a:pt x="3581" y="14259"/>
                  </a:cubicBezTo>
                  <a:cubicBezTo>
                    <a:pt x="3581" y="14413"/>
                    <a:pt x="3704" y="14537"/>
                    <a:pt x="3859" y="14537"/>
                  </a:cubicBezTo>
                  <a:lnTo>
                    <a:pt x="10648" y="14537"/>
                  </a:lnTo>
                  <a:cubicBezTo>
                    <a:pt x="10833" y="14537"/>
                    <a:pt x="10957" y="14413"/>
                    <a:pt x="10957" y="14259"/>
                  </a:cubicBezTo>
                  <a:cubicBezTo>
                    <a:pt x="10957" y="14105"/>
                    <a:pt x="10833" y="13981"/>
                    <a:pt x="10648" y="13981"/>
                  </a:cubicBezTo>
                  <a:lnTo>
                    <a:pt x="9260" y="13981"/>
                  </a:lnTo>
                  <a:lnTo>
                    <a:pt x="9260" y="12685"/>
                  </a:lnTo>
                  <a:lnTo>
                    <a:pt x="13673" y="12685"/>
                  </a:lnTo>
                  <a:cubicBezTo>
                    <a:pt x="14136" y="12685"/>
                    <a:pt x="14537" y="12284"/>
                    <a:pt x="14537" y="11821"/>
                  </a:cubicBezTo>
                  <a:lnTo>
                    <a:pt x="14537" y="865"/>
                  </a:lnTo>
                  <a:cubicBezTo>
                    <a:pt x="14537" y="371"/>
                    <a:pt x="14136" y="1"/>
                    <a:pt x="136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1753;p85">
              <a:extLst>
                <a:ext uri="{FF2B5EF4-FFF2-40B4-BE49-F238E27FC236}">
                  <a16:creationId xmlns:a16="http://schemas.microsoft.com/office/drawing/2014/main" id="{FB4FE5A1-4609-3323-42D6-36B757E676A8}"/>
                </a:ext>
              </a:extLst>
            </p:cNvPr>
            <p:cNvSpPr/>
            <p:nvPr/>
          </p:nvSpPr>
          <p:spPr>
            <a:xfrm>
              <a:off x="6285575" y="3097575"/>
              <a:ext cx="277775" cy="78725"/>
            </a:xfrm>
            <a:custGeom>
              <a:avLst/>
              <a:gdLst/>
              <a:ahLst/>
              <a:cxnLst/>
              <a:rect l="l" t="t" r="r" b="b"/>
              <a:pathLst>
                <a:path w="11111" h="3149" extrusionOk="0">
                  <a:moveTo>
                    <a:pt x="10555" y="556"/>
                  </a:moveTo>
                  <a:lnTo>
                    <a:pt x="10555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71"/>
                  </a:lnTo>
                  <a:cubicBezTo>
                    <a:pt x="0" y="3025"/>
                    <a:pt x="124" y="3149"/>
                    <a:pt x="278" y="3149"/>
                  </a:cubicBezTo>
                  <a:lnTo>
                    <a:pt x="278" y="3118"/>
                  </a:lnTo>
                  <a:lnTo>
                    <a:pt x="10833" y="3118"/>
                  </a:lnTo>
                  <a:cubicBezTo>
                    <a:pt x="10987" y="3118"/>
                    <a:pt x="11111" y="2995"/>
                    <a:pt x="11111" y="2840"/>
                  </a:cubicBezTo>
                  <a:lnTo>
                    <a:pt x="11111" y="279"/>
                  </a:lnTo>
                  <a:cubicBezTo>
                    <a:pt x="11111" y="124"/>
                    <a:pt x="10987" y="1"/>
                    <a:pt x="10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1754;p85">
              <a:extLst>
                <a:ext uri="{FF2B5EF4-FFF2-40B4-BE49-F238E27FC236}">
                  <a16:creationId xmlns:a16="http://schemas.microsoft.com/office/drawing/2014/main" id="{64FB9271-E707-ABDE-31D0-1A53B612CA85}"/>
                </a:ext>
              </a:extLst>
            </p:cNvPr>
            <p:cNvSpPr/>
            <p:nvPr/>
          </p:nvSpPr>
          <p:spPr>
            <a:xfrm>
              <a:off x="6285575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14" y="556"/>
                  </a:moveTo>
                  <a:lnTo>
                    <a:pt x="4414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24" y="3118"/>
                    <a:pt x="278" y="3118"/>
                  </a:cubicBezTo>
                  <a:lnTo>
                    <a:pt x="4722" y="3118"/>
                  </a:lnTo>
                  <a:cubicBezTo>
                    <a:pt x="4877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7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1755;p85">
              <a:extLst>
                <a:ext uri="{FF2B5EF4-FFF2-40B4-BE49-F238E27FC236}">
                  <a16:creationId xmlns:a16="http://schemas.microsoft.com/office/drawing/2014/main" id="{8FA054B6-78AD-4268-2E7A-A2A910ADB7C3}"/>
                </a:ext>
              </a:extLst>
            </p:cNvPr>
            <p:cNvSpPr/>
            <p:nvPr/>
          </p:nvSpPr>
          <p:spPr>
            <a:xfrm>
              <a:off x="6438350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44" y="556"/>
                  </a:moveTo>
                  <a:lnTo>
                    <a:pt x="4444" y="2562"/>
                  </a:lnTo>
                  <a:lnTo>
                    <a:pt x="586" y="2562"/>
                  </a:lnTo>
                  <a:lnTo>
                    <a:pt x="586" y="556"/>
                  </a:lnTo>
                  <a:close/>
                  <a:moveTo>
                    <a:pt x="309" y="1"/>
                  </a:moveTo>
                  <a:cubicBezTo>
                    <a:pt x="15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54" y="3118"/>
                    <a:pt x="309" y="3118"/>
                  </a:cubicBezTo>
                  <a:lnTo>
                    <a:pt x="4722" y="3118"/>
                  </a:lnTo>
                  <a:cubicBezTo>
                    <a:pt x="4876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6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1756;p85">
              <a:extLst>
                <a:ext uri="{FF2B5EF4-FFF2-40B4-BE49-F238E27FC236}">
                  <a16:creationId xmlns:a16="http://schemas.microsoft.com/office/drawing/2014/main" id="{8D4CBFAF-6687-5E5E-19E2-A14E213EBABA}"/>
                </a:ext>
              </a:extLst>
            </p:cNvPr>
            <p:cNvSpPr/>
            <p:nvPr/>
          </p:nvSpPr>
          <p:spPr>
            <a:xfrm>
              <a:off x="6416650" y="3312350"/>
              <a:ext cx="15625" cy="14125"/>
            </a:xfrm>
            <a:custGeom>
              <a:avLst/>
              <a:gdLst/>
              <a:ahLst/>
              <a:cxnLst/>
              <a:rect l="l" t="t" r="r" b="b"/>
              <a:pathLst>
                <a:path w="625" h="565" extrusionOk="0">
                  <a:moveTo>
                    <a:pt x="318" y="1"/>
                  </a:moveTo>
                  <a:cubicBezTo>
                    <a:pt x="160" y="1"/>
                    <a:pt x="0" y="121"/>
                    <a:pt x="35" y="329"/>
                  </a:cubicBezTo>
                  <a:cubicBezTo>
                    <a:pt x="62" y="491"/>
                    <a:pt x="184" y="565"/>
                    <a:pt x="307" y="565"/>
                  </a:cubicBezTo>
                  <a:cubicBezTo>
                    <a:pt x="465" y="565"/>
                    <a:pt x="625" y="444"/>
                    <a:pt x="590" y="236"/>
                  </a:cubicBezTo>
                  <a:cubicBezTo>
                    <a:pt x="563" y="74"/>
                    <a:pt x="441" y="1"/>
                    <a:pt x="3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Овал 3"/>
          <p:cNvSpPr/>
          <p:nvPr/>
        </p:nvSpPr>
        <p:spPr>
          <a:xfrm>
            <a:off x="173355" y="3605541"/>
            <a:ext cx="304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03834" y="4547242"/>
            <a:ext cx="241859" cy="307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</a:p>
        </p:txBody>
      </p:sp>
      <p:sp>
        <p:nvSpPr>
          <p:cNvPr id="16" name="object 4"/>
          <p:cNvSpPr txBox="1"/>
          <p:nvPr/>
        </p:nvSpPr>
        <p:spPr>
          <a:xfrm>
            <a:off x="232410" y="1705274"/>
            <a:ext cx="11596369" cy="324448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2 ТЕСТИРОВАНИЕ</a:t>
            </a:r>
            <a:endParaRPr lang="ru-RU" sz="2000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6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67004" y="2133599"/>
            <a:ext cx="6005196" cy="409682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на основании направления, выданного образовательной организацией;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Родители не позднее чем через 7 рабочих дней после дня получения направления лично обращаются в тестирующую организацию для записи на тестирование;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Исполнительный орган в сфере образования утверждает расписание проведения тестирования;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датах проведения тестирования, демоверсии диагностических материалов, критерии оценивания размещаются на официальных сайтах тестирующих организаций;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тестирующих организациях организуется пункт прохождения тестирования (далее - ППТ). В ППТ может быть использовано оборудование, применяемое в пунктах проведения экзаменов при проведении ГИА.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по годам обучения. Уровни знания русского языка:  достаточный и недостаточный;</a:t>
            </a:r>
          </a:p>
        </p:txBody>
      </p:sp>
      <p:sp>
        <p:nvSpPr>
          <p:cNvPr id="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19825" y="2133599"/>
            <a:ext cx="5806440" cy="35052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7. Тестирование проводится в устной и письменной форме (за исключением тестирования поступающих в 1 класс). Продолжительность проведения  тестирования составляет не более 80 минут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8. Во время проведения тестирования обязательна видео и аудио запись;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9.Для проведения тестирования создается комиссия. Для разрешения спорных вопросов создается апелляционная комиссия.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10. Перед проведением </a:t>
            </a:r>
            <a:r>
              <a:rPr lang="ru-RU" sz="110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тестирования проводится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инструктаж ребенка.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11. При проведении тестирования ребенку запрещается пользоваться любыми подсказками, средствами связи, фото-, аудио- и видеоаппаратурой, электронно вычислительной техникой, справочными материалами, шпаргалками.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случае нарушения запрета ТЕСТИРОВАНИЕ СЧИТАЕТСЯ НЕПРОЙДЕННЫМ.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76529" y="776645"/>
            <a:ext cx="3692207" cy="6322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 </a:t>
            </a:r>
          </a:p>
        </p:txBody>
      </p:sp>
      <p:sp>
        <p:nvSpPr>
          <p:cNvPr id="11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868736" y="804505"/>
            <a:ext cx="8000683" cy="6043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810" marR="969010" lvl="0" indent="20193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800" spc="-10" dirty="0">
                <a:solidFill>
                  <a:schemeClr val="tx1"/>
                </a:solidFill>
                <a:cs typeface="Calibri"/>
              </a:rPr>
              <a:t>Тестирование проводится в государственных и муниципальных общеобразовательных организациях (далее – тестирующая организация);</a:t>
            </a:r>
            <a:endParaRPr lang="ru-RU" sz="800" dirty="0">
              <a:solidFill>
                <a:schemeClr val="tx1"/>
              </a:solidFill>
              <a:cs typeface="Calibri"/>
            </a:endParaRPr>
          </a:p>
          <a:p>
            <a:pPr marL="442595" marR="0" lvl="0" indent="-201930" algn="l" defTabSz="91440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42595" algn="l"/>
              </a:tabLst>
              <a:defRPr/>
            </a:pPr>
            <a:r>
              <a:rPr lang="ru-RU" sz="800" dirty="0">
                <a:solidFill>
                  <a:schemeClr val="tx1"/>
                </a:solidFill>
                <a:cs typeface="Calibri"/>
              </a:rPr>
              <a:t>Тестирующая организации определяются исполнительными органами в сфере образования;</a:t>
            </a:r>
          </a:p>
          <a:p>
            <a:pPr marL="432434" marR="0" lvl="0" indent="-201295" algn="l" defTabSz="91440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32434" algn="l"/>
              </a:tabLst>
              <a:defRPr/>
            </a:pPr>
            <a:r>
              <a:rPr lang="ru-RU" sz="800" spc="-10" dirty="0">
                <a:solidFill>
                  <a:schemeClr val="tx1"/>
                </a:solidFill>
                <a:cs typeface="Calibri"/>
              </a:rPr>
              <a:t>Информация о тестирующих организациях и местах проведения тестирования публикуется ИО на ЕПГУ и РПГУ (при наличии технической возможности</a:t>
            </a:r>
            <a:r>
              <a:rPr lang="ru-RU" sz="1050" spc="-10" dirty="0">
                <a:solidFill>
                  <a:schemeClr val="tx1"/>
                </a:solidFill>
                <a:cs typeface="Calibri"/>
              </a:rPr>
              <a:t>);</a:t>
            </a:r>
            <a:endParaRPr lang="ru-RU" sz="1200" spc="-25" dirty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6367781" y="5975693"/>
            <a:ext cx="5704204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Методическое обеспечение, разработка диагностических материалов, критериев оценивания, определение минимального количества баллов осуществляется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Рособрнадзором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203835" y="6260071"/>
            <a:ext cx="6052820" cy="478336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Информация о тестирующих организациях  направляется исполнительным органом в сфере образования в </a:t>
            </a:r>
            <a:r>
              <a:rPr lang="ru-RU" sz="10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Минпросвещения</a:t>
            </a: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 России для размещения на сайте в сети «Интернет»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7802" y="729558"/>
            <a:ext cx="415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9" y="38373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  <a:endParaRPr lang="ru-RU" sz="1400" spc="-10" dirty="0">
              <a:latin typeface="Century Gothic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762000"/>
            <a:ext cx="4800600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304800" y="840715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РЕЗУЛЬТАТЫ ТЕСТИРОВАНИЯ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4801" y="1296084"/>
            <a:ext cx="4800600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04801" y="1295400"/>
            <a:ext cx="5486399" cy="2448874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Тестирующая организация в течение 3 рабочих дней со дня прохождения тестирования передает сведения о тестировании в ту школу, в которую было подано заявление о приеме на обучение. Школа информирует родителей о результатах тестирования.</a:t>
            </a:r>
          </a:p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Исполнительные органы в сфере образования предоставляют МВД доступ к сведениям о тестировании и зачислении в школу в государственных информационных системах субъектах РФ и (или) посредством системы </a:t>
            </a:r>
            <a:r>
              <a:rPr lang="ru-RU" sz="1200" dirty="0" err="1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междведомственного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электронного взаимодействия.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5" y="3962400"/>
            <a:ext cx="4791075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2204784" y="4490695"/>
            <a:ext cx="2900617" cy="1533525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Aft>
                <a:spcPts val="0"/>
              </a:spcAft>
            </a:pPr>
            <a:r>
              <a:rPr lang="ru-RU" sz="1400" dirty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Руководитель  общеобразовательной организации издает распорядительный акт о приеме на обучение ребенка в течение 5 рабочих дней после официального поступления информации об </a:t>
            </a:r>
            <a:r>
              <a:rPr lang="ru-RU" sz="1400" b="1" dirty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успешном прохождении тестирования</a:t>
            </a:r>
          </a:p>
        </p:txBody>
      </p:sp>
      <p:sp>
        <p:nvSpPr>
          <p:cNvPr id="3" name="Фигура, имеющая форму буквы L 2"/>
          <p:cNvSpPr/>
          <p:nvPr/>
        </p:nvSpPr>
        <p:spPr>
          <a:xfrm rot="2496345" flipH="1">
            <a:off x="769497" y="4341627"/>
            <a:ext cx="1116765" cy="1364935"/>
          </a:xfrm>
          <a:prstGeom prst="corner">
            <a:avLst>
              <a:gd name="adj1" fmla="val 39773"/>
              <a:gd name="adj2" fmla="val 44318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4998" y="762000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800725" y="836220"/>
            <a:ext cx="5019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 НЕ ПРОЙДЕНО </a:t>
            </a:r>
          </a:p>
        </p:txBody>
      </p:sp>
      <p:sp>
        <p:nvSpPr>
          <p:cNvPr id="22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14998" y="1401654"/>
            <a:ext cx="6096001" cy="172254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ребенок не прошел тестирование, предлагается пройти дополнительное обучение русскому языку.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Повторно пройти тестирование можно не ранее, чем через 3 месяца.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повторном прохождении тестирования не допускается повторное предоставление ранее использованного варианта.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00725" y="3466416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0" algn="l">
              <a:spcBef>
                <a:spcPts val="130"/>
              </a:spcBef>
            </a:pPr>
            <a:r>
              <a:rPr lang="ru-RU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5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УЧЕТ И ХРАНЕНИЕ МАТЕРИАЛОВ</a:t>
            </a:r>
          </a:p>
        </p:txBody>
      </p:sp>
      <p:sp>
        <p:nvSpPr>
          <p:cNvPr id="24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81675" y="4266865"/>
            <a:ext cx="6010274" cy="175735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Все материалы тестирования хранятся в тестирующей организации. 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Учет сведений о результатах тестирования обеспечивается исполнительным органом в сфере образования и (или) образовательными организациями. 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Обеспечивается публикация на ЕПГУ (при наличии технической возможности) или РПГУ</a:t>
            </a:r>
          </a:p>
        </p:txBody>
      </p:sp>
    </p:spTree>
    <p:extLst>
      <p:ext uri="{BB962C8B-B14F-4D97-AF65-F5344CB8AC3E}">
        <p14:creationId xmlns:p14="http://schemas.microsoft.com/office/powerpoint/2010/main" val="1033842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304575" y="889844"/>
            <a:ext cx="5430225" cy="573955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4300" y="889844"/>
            <a:ext cx="5877900" cy="5739556"/>
          </a:xfrm>
          <a:prstGeom prst="roundRect">
            <a:avLst>
              <a:gd name="adj" fmla="val 4205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360000" y="76200"/>
            <a:ext cx="512640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l" rtl="0"/>
            <a:r>
              <a:rPr lang="ru-RU" sz="3200" b="1" kern="1200" spc="-12" dirty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rPr>
              <a:t>ГОРЯЧАЯ ЛИНИЯ</a:t>
            </a:r>
            <a:endParaRPr lang="ru-RU" sz="3200" kern="1200" spc="-1" dirty="0">
              <a:solidFill>
                <a:srgbClr val="00000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574" y="889844"/>
            <a:ext cx="57836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</a:rPr>
              <a:t>МИНПРОСВЕЩЕНИЯ РОССИИ СОЗДАНА ГОРЯЧАЯ ЛИНИЯ В ЦЕЛЯХ ОРГАНИЗАЦИИ РАЗЪЯСНЕНИЯ РАБОТЫ В РАМКАХ ПРИКАЗОВ МИНПРОСВЕЩЕНИЯ РОССИИ:</a:t>
            </a:r>
          </a:p>
          <a:p>
            <a:endParaRPr lang="ru-RU" sz="1600" dirty="0">
              <a:latin typeface="Century Gothic" pitchFamily="34" charset="0"/>
            </a:endParaRPr>
          </a:p>
          <a:p>
            <a:pPr marL="266700"/>
            <a:r>
              <a:rPr lang="ru-RU" sz="1600" dirty="0">
                <a:solidFill>
                  <a:schemeClr val="bg1"/>
                </a:solidFill>
                <a:latin typeface="Century Gothic" pitchFamily="34" charset="0"/>
              </a:rPr>
              <a:t>от 4 марта 2025 г. № 170 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 лиц без гражданства </a:t>
            </a:r>
          </a:p>
          <a:p>
            <a:pPr marL="266700"/>
            <a:endParaRPr lang="ru-RU" sz="1600" dirty="0">
              <a:solidFill>
                <a:schemeClr val="bg1"/>
              </a:solidFill>
              <a:latin typeface="Century Gothic" pitchFamily="34" charset="0"/>
            </a:endParaRPr>
          </a:p>
          <a:p>
            <a:pPr marL="266700"/>
            <a:r>
              <a:rPr lang="ru-RU" sz="1600" dirty="0">
                <a:solidFill>
                  <a:schemeClr val="bg1"/>
                </a:solidFill>
                <a:latin typeface="Century Gothic" pitchFamily="34" charset="0"/>
              </a:rPr>
              <a:t>от 4 марта 2025 г. № 171 «О внесении изменений в 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</a:t>
            </a:r>
          </a:p>
        </p:txBody>
      </p:sp>
      <p:sp>
        <p:nvSpPr>
          <p:cNvPr id="4" name="Нашивка 3"/>
          <p:cNvSpPr/>
          <p:nvPr/>
        </p:nvSpPr>
        <p:spPr>
          <a:xfrm>
            <a:off x="466725" y="2447925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66725" y="4657723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0800" y="1092964"/>
            <a:ext cx="5029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3366"/>
                </a:solidFill>
                <a:latin typeface="Century Gothic" pitchFamily="34" charset="0"/>
              </a:rPr>
              <a:t>ФУНКЦИОНИРОВАНИЕ </a:t>
            </a:r>
          </a:p>
          <a:p>
            <a:r>
              <a:rPr lang="ru-RU" sz="2000" b="1" dirty="0">
                <a:solidFill>
                  <a:srgbClr val="003366"/>
                </a:solidFill>
                <a:latin typeface="Century Gothic" pitchFamily="34" charset="0"/>
              </a:rPr>
              <a:t>«ГОРЯЧЕЙ ЛИНИИ»</a:t>
            </a:r>
            <a:br>
              <a:rPr lang="ru-RU" sz="2000" dirty="0">
                <a:solidFill>
                  <a:srgbClr val="003366"/>
                </a:solidFill>
                <a:latin typeface="Century Gothic" pitchFamily="34" charset="0"/>
              </a:rPr>
            </a:br>
            <a:endParaRPr lang="ru-RU" sz="2000" dirty="0">
              <a:solidFill>
                <a:srgbClr val="003366"/>
              </a:solidFill>
              <a:latin typeface="Century Gothic" pitchFamily="34" charset="0"/>
            </a:endParaRPr>
          </a:p>
          <a:p>
            <a:endParaRPr lang="ru-RU" sz="2000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>
                <a:solidFill>
                  <a:srgbClr val="003366"/>
                </a:solidFill>
                <a:latin typeface="Century Gothic" pitchFamily="34" charset="0"/>
              </a:rPr>
              <a:t>с 9:00 до 18:00 по московскому времени </a:t>
            </a: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>
                <a:solidFill>
                  <a:srgbClr val="003366"/>
                </a:solidFill>
                <a:latin typeface="Century Gothic" pitchFamily="34" charset="0"/>
              </a:rPr>
              <a:t>телефон (495) 587-01-10, доб.  3291</a:t>
            </a:r>
            <a:br>
              <a:rPr lang="ru-RU" dirty="0">
                <a:solidFill>
                  <a:srgbClr val="003366"/>
                </a:solidFill>
                <a:latin typeface="Century Gothic" pitchFamily="34" charset="0"/>
              </a:rPr>
            </a:br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>
                <a:solidFill>
                  <a:srgbClr val="003366"/>
                </a:solidFill>
                <a:latin typeface="Century Gothic" pitchFamily="34" charset="0"/>
              </a:rPr>
              <a:t>адрес электронной почты zasyadko-vk@edu.gov.ru</a:t>
            </a:r>
          </a:p>
        </p:txBody>
      </p:sp>
      <p:grpSp>
        <p:nvGrpSpPr>
          <p:cNvPr id="12" name="Google Shape;13688;p70">
            <a:extLst>
              <a:ext uri="{FF2B5EF4-FFF2-40B4-BE49-F238E27FC236}">
                <a16:creationId xmlns:a16="http://schemas.microsoft.com/office/drawing/2014/main" id="{34A073ED-DA3B-D67C-D4E6-2D731129FC58}"/>
              </a:ext>
            </a:extLst>
          </p:cNvPr>
          <p:cNvGrpSpPr/>
          <p:nvPr/>
        </p:nvGrpSpPr>
        <p:grpSpPr>
          <a:xfrm>
            <a:off x="6610309" y="4521622"/>
            <a:ext cx="737821" cy="736178"/>
            <a:chOff x="1745217" y="1515471"/>
            <a:chExt cx="343269" cy="342505"/>
          </a:xfrm>
          <a:solidFill>
            <a:sysClr val="windowText" lastClr="000000"/>
          </a:solidFill>
        </p:grpSpPr>
        <p:sp>
          <p:nvSpPr>
            <p:cNvPr id="13" name="Google Shape;13689;p70">
              <a:extLst>
                <a:ext uri="{FF2B5EF4-FFF2-40B4-BE49-F238E27FC236}">
                  <a16:creationId xmlns:a16="http://schemas.microsoft.com/office/drawing/2014/main" id="{05878493-AFE7-8517-5E9C-496E7C859C1D}"/>
                </a:ext>
              </a:extLst>
            </p:cNvPr>
            <p:cNvSpPr/>
            <p:nvPr/>
          </p:nvSpPr>
          <p:spPr>
            <a:xfrm>
              <a:off x="1854448" y="1647096"/>
              <a:ext cx="22012" cy="21630"/>
            </a:xfrm>
            <a:custGeom>
              <a:avLst/>
              <a:gdLst/>
              <a:ahLst/>
              <a:cxnLst/>
              <a:rect l="l" t="t" r="r" b="b"/>
              <a:pathLst>
                <a:path w="691" h="679" extrusionOk="0">
                  <a:moveTo>
                    <a:pt x="346" y="0"/>
                  </a:moveTo>
                  <a:cubicBezTo>
                    <a:pt x="155" y="0"/>
                    <a:pt x="0" y="155"/>
                    <a:pt x="0" y="345"/>
                  </a:cubicBezTo>
                  <a:cubicBezTo>
                    <a:pt x="0" y="536"/>
                    <a:pt x="155" y="679"/>
                    <a:pt x="346" y="679"/>
                  </a:cubicBezTo>
                  <a:cubicBezTo>
                    <a:pt x="536" y="679"/>
                    <a:pt x="691" y="536"/>
                    <a:pt x="691" y="345"/>
                  </a:cubicBezTo>
                  <a:cubicBezTo>
                    <a:pt x="691" y="155"/>
                    <a:pt x="536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3690;p70">
              <a:extLst>
                <a:ext uri="{FF2B5EF4-FFF2-40B4-BE49-F238E27FC236}">
                  <a16:creationId xmlns:a16="http://schemas.microsoft.com/office/drawing/2014/main" id="{DE500213-14F0-647B-0BE3-804D791C631F}"/>
                </a:ext>
              </a:extLst>
            </p:cNvPr>
            <p:cNvSpPr/>
            <p:nvPr/>
          </p:nvSpPr>
          <p:spPr>
            <a:xfrm>
              <a:off x="1906021" y="1647096"/>
              <a:ext cx="21661" cy="21630"/>
            </a:xfrm>
            <a:custGeom>
              <a:avLst/>
              <a:gdLst/>
              <a:ahLst/>
              <a:cxnLst/>
              <a:rect l="l" t="t" r="r" b="b"/>
              <a:pathLst>
                <a:path w="680" h="679" extrusionOk="0">
                  <a:moveTo>
                    <a:pt x="334" y="0"/>
                  </a:moveTo>
                  <a:cubicBezTo>
                    <a:pt x="143" y="0"/>
                    <a:pt x="0" y="155"/>
                    <a:pt x="0" y="345"/>
                  </a:cubicBezTo>
                  <a:cubicBezTo>
                    <a:pt x="0" y="536"/>
                    <a:pt x="143" y="679"/>
                    <a:pt x="334" y="679"/>
                  </a:cubicBezTo>
                  <a:cubicBezTo>
                    <a:pt x="524" y="679"/>
                    <a:pt x="679" y="536"/>
                    <a:pt x="679" y="345"/>
                  </a:cubicBezTo>
                  <a:cubicBezTo>
                    <a:pt x="679" y="155"/>
                    <a:pt x="524" y="0"/>
                    <a:pt x="33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3691;p70">
              <a:extLst>
                <a:ext uri="{FF2B5EF4-FFF2-40B4-BE49-F238E27FC236}">
                  <a16:creationId xmlns:a16="http://schemas.microsoft.com/office/drawing/2014/main" id="{47DA9F88-31C6-E793-04E7-1D7602A028ED}"/>
                </a:ext>
              </a:extLst>
            </p:cNvPr>
            <p:cNvSpPr/>
            <p:nvPr/>
          </p:nvSpPr>
          <p:spPr>
            <a:xfrm>
              <a:off x="1956830" y="1647096"/>
              <a:ext cx="22044" cy="21630"/>
            </a:xfrm>
            <a:custGeom>
              <a:avLst/>
              <a:gdLst/>
              <a:ahLst/>
              <a:cxnLst/>
              <a:rect l="l" t="t" r="r" b="b"/>
              <a:pathLst>
                <a:path w="692" h="679" extrusionOk="0">
                  <a:moveTo>
                    <a:pt x="346" y="0"/>
                  </a:moveTo>
                  <a:cubicBezTo>
                    <a:pt x="156" y="0"/>
                    <a:pt x="1" y="155"/>
                    <a:pt x="1" y="345"/>
                  </a:cubicBezTo>
                  <a:cubicBezTo>
                    <a:pt x="1" y="536"/>
                    <a:pt x="156" y="679"/>
                    <a:pt x="346" y="679"/>
                  </a:cubicBezTo>
                  <a:cubicBezTo>
                    <a:pt x="537" y="679"/>
                    <a:pt x="691" y="536"/>
                    <a:pt x="691" y="345"/>
                  </a:cubicBezTo>
                  <a:cubicBezTo>
                    <a:pt x="691" y="155"/>
                    <a:pt x="537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3692;p70">
              <a:extLst>
                <a:ext uri="{FF2B5EF4-FFF2-40B4-BE49-F238E27FC236}">
                  <a16:creationId xmlns:a16="http://schemas.microsoft.com/office/drawing/2014/main" id="{7B6F16CF-C702-3A41-A541-A140CD3A4F07}"/>
                </a:ext>
              </a:extLst>
            </p:cNvPr>
            <p:cNvSpPr/>
            <p:nvPr/>
          </p:nvSpPr>
          <p:spPr>
            <a:xfrm>
              <a:off x="1745217" y="1515471"/>
              <a:ext cx="343269" cy="342505"/>
            </a:xfrm>
            <a:custGeom>
              <a:avLst/>
              <a:gdLst/>
              <a:ahLst/>
              <a:cxnLst/>
              <a:rect l="l" t="t" r="r" b="b"/>
              <a:pathLst>
                <a:path w="10776" h="10752" extrusionOk="0">
                  <a:moveTo>
                    <a:pt x="5382" y="1"/>
                  </a:moveTo>
                  <a:cubicBezTo>
                    <a:pt x="3953" y="1"/>
                    <a:pt x="2608" y="453"/>
                    <a:pt x="1596" y="1286"/>
                  </a:cubicBezTo>
                  <a:cubicBezTo>
                    <a:pt x="560" y="2144"/>
                    <a:pt x="0" y="3251"/>
                    <a:pt x="0" y="4465"/>
                  </a:cubicBezTo>
                  <a:cubicBezTo>
                    <a:pt x="0" y="5513"/>
                    <a:pt x="465" y="6561"/>
                    <a:pt x="1274" y="7359"/>
                  </a:cubicBezTo>
                  <a:cubicBezTo>
                    <a:pt x="2072" y="8121"/>
                    <a:pt x="3120" y="8645"/>
                    <a:pt x="4298" y="8835"/>
                  </a:cubicBezTo>
                  <a:cubicBezTo>
                    <a:pt x="4310" y="9442"/>
                    <a:pt x="4108" y="10014"/>
                    <a:pt x="3703" y="10478"/>
                  </a:cubicBezTo>
                  <a:cubicBezTo>
                    <a:pt x="3655" y="10514"/>
                    <a:pt x="3644" y="10597"/>
                    <a:pt x="3679" y="10657"/>
                  </a:cubicBezTo>
                  <a:cubicBezTo>
                    <a:pt x="3703" y="10704"/>
                    <a:pt x="3763" y="10752"/>
                    <a:pt x="3834" y="10752"/>
                  </a:cubicBezTo>
                  <a:cubicBezTo>
                    <a:pt x="5025" y="10752"/>
                    <a:pt x="6084" y="9966"/>
                    <a:pt x="6442" y="8835"/>
                  </a:cubicBezTo>
                  <a:cubicBezTo>
                    <a:pt x="7406" y="8668"/>
                    <a:pt x="8287" y="8299"/>
                    <a:pt x="9013" y="7752"/>
                  </a:cubicBezTo>
                  <a:cubicBezTo>
                    <a:pt x="9097" y="7692"/>
                    <a:pt x="9109" y="7585"/>
                    <a:pt x="9049" y="7513"/>
                  </a:cubicBezTo>
                  <a:cubicBezTo>
                    <a:pt x="9014" y="7465"/>
                    <a:pt x="8963" y="7441"/>
                    <a:pt x="8913" y="7441"/>
                  </a:cubicBezTo>
                  <a:cubicBezTo>
                    <a:pt x="8877" y="7441"/>
                    <a:pt x="8841" y="7453"/>
                    <a:pt x="8811" y="7478"/>
                  </a:cubicBezTo>
                  <a:cubicBezTo>
                    <a:pt x="8096" y="8014"/>
                    <a:pt x="7215" y="8371"/>
                    <a:pt x="6275" y="8502"/>
                  </a:cubicBezTo>
                  <a:cubicBezTo>
                    <a:pt x="6203" y="8525"/>
                    <a:pt x="6156" y="8561"/>
                    <a:pt x="6132" y="8621"/>
                  </a:cubicBezTo>
                  <a:cubicBezTo>
                    <a:pt x="5894" y="9549"/>
                    <a:pt x="5120" y="10216"/>
                    <a:pt x="4215" y="10371"/>
                  </a:cubicBezTo>
                  <a:cubicBezTo>
                    <a:pt x="4537" y="9859"/>
                    <a:pt x="4703" y="9264"/>
                    <a:pt x="4644" y="8656"/>
                  </a:cubicBezTo>
                  <a:cubicBezTo>
                    <a:pt x="4644" y="8585"/>
                    <a:pt x="4572" y="8502"/>
                    <a:pt x="4489" y="8490"/>
                  </a:cubicBezTo>
                  <a:cubicBezTo>
                    <a:pt x="2084" y="8144"/>
                    <a:pt x="346" y="6442"/>
                    <a:pt x="346" y="4430"/>
                  </a:cubicBezTo>
                  <a:cubicBezTo>
                    <a:pt x="346" y="2156"/>
                    <a:pt x="2608" y="310"/>
                    <a:pt x="5382" y="310"/>
                  </a:cubicBezTo>
                  <a:cubicBezTo>
                    <a:pt x="8168" y="310"/>
                    <a:pt x="10430" y="2156"/>
                    <a:pt x="10430" y="4430"/>
                  </a:cubicBezTo>
                  <a:cubicBezTo>
                    <a:pt x="10430" y="5370"/>
                    <a:pt x="10025" y="6287"/>
                    <a:pt x="9311" y="7013"/>
                  </a:cubicBezTo>
                  <a:cubicBezTo>
                    <a:pt x="9251" y="7097"/>
                    <a:pt x="9251" y="7192"/>
                    <a:pt x="9311" y="7252"/>
                  </a:cubicBezTo>
                  <a:cubicBezTo>
                    <a:pt x="9353" y="7281"/>
                    <a:pt x="9397" y="7296"/>
                    <a:pt x="9439" y="7296"/>
                  </a:cubicBezTo>
                  <a:cubicBezTo>
                    <a:pt x="9481" y="7296"/>
                    <a:pt x="9519" y="7281"/>
                    <a:pt x="9549" y="7252"/>
                  </a:cubicBezTo>
                  <a:cubicBezTo>
                    <a:pt x="10347" y="6466"/>
                    <a:pt x="10775" y="5454"/>
                    <a:pt x="10775" y="4430"/>
                  </a:cubicBezTo>
                  <a:cubicBezTo>
                    <a:pt x="10775" y="3263"/>
                    <a:pt x="10204" y="2144"/>
                    <a:pt x="9180" y="1286"/>
                  </a:cubicBezTo>
                  <a:cubicBezTo>
                    <a:pt x="8168" y="453"/>
                    <a:pt x="6811" y="1"/>
                    <a:pt x="5382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31769;p85">
            <a:extLst>
              <a:ext uri="{FF2B5EF4-FFF2-40B4-BE49-F238E27FC236}">
                <a16:creationId xmlns:a16="http://schemas.microsoft.com/office/drawing/2014/main" id="{6343E250-D6E9-53B4-7F4A-0BB3D4C6B860}"/>
              </a:ext>
            </a:extLst>
          </p:cNvPr>
          <p:cNvGrpSpPr/>
          <p:nvPr/>
        </p:nvGrpSpPr>
        <p:grpSpPr>
          <a:xfrm>
            <a:off x="6553430" y="3407527"/>
            <a:ext cx="794700" cy="707273"/>
            <a:chOff x="4747100" y="3052825"/>
            <a:chExt cx="370375" cy="363425"/>
          </a:xfrm>
          <a:solidFill>
            <a:sysClr val="windowText" lastClr="000000"/>
          </a:solidFill>
        </p:grpSpPr>
        <p:sp>
          <p:nvSpPr>
            <p:cNvPr id="19" name="Google Shape;31770;p85">
              <a:extLst>
                <a:ext uri="{FF2B5EF4-FFF2-40B4-BE49-F238E27FC236}">
                  <a16:creationId xmlns:a16="http://schemas.microsoft.com/office/drawing/2014/main" id="{B1A220DB-1CBD-7548-0C51-E0812160D225}"/>
                </a:ext>
              </a:extLst>
            </p:cNvPr>
            <p:cNvSpPr/>
            <p:nvPr/>
          </p:nvSpPr>
          <p:spPr>
            <a:xfrm>
              <a:off x="4983200" y="3354500"/>
              <a:ext cx="16225" cy="14600"/>
            </a:xfrm>
            <a:custGeom>
              <a:avLst/>
              <a:gdLst/>
              <a:ahLst/>
              <a:cxnLst/>
              <a:rect l="l" t="t" r="r" b="b"/>
              <a:pathLst>
                <a:path w="649" h="584" extrusionOk="0">
                  <a:moveTo>
                    <a:pt x="371" y="1"/>
                  </a:moveTo>
                  <a:cubicBezTo>
                    <a:pt x="124" y="1"/>
                    <a:pt x="1" y="310"/>
                    <a:pt x="155" y="495"/>
                  </a:cubicBezTo>
                  <a:cubicBezTo>
                    <a:pt x="217" y="556"/>
                    <a:pt x="292" y="584"/>
                    <a:pt x="365" y="584"/>
                  </a:cubicBezTo>
                  <a:cubicBezTo>
                    <a:pt x="511" y="584"/>
                    <a:pt x="649" y="474"/>
                    <a:pt x="649" y="310"/>
                  </a:cubicBezTo>
                  <a:cubicBezTo>
                    <a:pt x="649" y="124"/>
                    <a:pt x="525" y="1"/>
                    <a:pt x="37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Google Shape;31771;p85">
              <a:extLst>
                <a:ext uri="{FF2B5EF4-FFF2-40B4-BE49-F238E27FC236}">
                  <a16:creationId xmlns:a16="http://schemas.microsoft.com/office/drawing/2014/main" id="{561B0BD6-E028-80A6-2C29-856AA8D77492}"/>
                </a:ext>
              </a:extLst>
            </p:cNvPr>
            <p:cNvSpPr/>
            <p:nvPr/>
          </p:nvSpPr>
          <p:spPr>
            <a:xfrm>
              <a:off x="4747100" y="3052825"/>
              <a:ext cx="370375" cy="363425"/>
            </a:xfrm>
            <a:custGeom>
              <a:avLst/>
              <a:gdLst/>
              <a:ahLst/>
              <a:cxnLst/>
              <a:rect l="l" t="t" r="r" b="b"/>
              <a:pathLst>
                <a:path w="14815" h="14537" extrusionOk="0">
                  <a:moveTo>
                    <a:pt x="13395" y="5865"/>
                  </a:moveTo>
                  <a:cubicBezTo>
                    <a:pt x="14105" y="5896"/>
                    <a:pt x="14105" y="6945"/>
                    <a:pt x="13395" y="7007"/>
                  </a:cubicBezTo>
                  <a:lnTo>
                    <a:pt x="12562" y="7007"/>
                  </a:lnTo>
                  <a:cubicBezTo>
                    <a:pt x="11852" y="6945"/>
                    <a:pt x="11852" y="5896"/>
                    <a:pt x="12562" y="5865"/>
                  </a:cubicBezTo>
                  <a:close/>
                  <a:moveTo>
                    <a:pt x="13395" y="7562"/>
                  </a:moveTo>
                  <a:cubicBezTo>
                    <a:pt x="13703" y="7562"/>
                    <a:pt x="13981" y="7809"/>
                    <a:pt x="13981" y="8118"/>
                  </a:cubicBezTo>
                  <a:cubicBezTo>
                    <a:pt x="13981" y="8426"/>
                    <a:pt x="13703" y="8704"/>
                    <a:pt x="13395" y="8704"/>
                  </a:cubicBezTo>
                  <a:lnTo>
                    <a:pt x="12562" y="8704"/>
                  </a:lnTo>
                  <a:cubicBezTo>
                    <a:pt x="11790" y="8704"/>
                    <a:pt x="11790" y="7562"/>
                    <a:pt x="12562" y="7562"/>
                  </a:cubicBezTo>
                  <a:close/>
                  <a:moveTo>
                    <a:pt x="13395" y="9260"/>
                  </a:moveTo>
                  <a:cubicBezTo>
                    <a:pt x="13703" y="9260"/>
                    <a:pt x="13981" y="9506"/>
                    <a:pt x="13981" y="9815"/>
                  </a:cubicBezTo>
                  <a:cubicBezTo>
                    <a:pt x="13981" y="10154"/>
                    <a:pt x="13703" y="10401"/>
                    <a:pt x="13395" y="10401"/>
                  </a:cubicBezTo>
                  <a:lnTo>
                    <a:pt x="12562" y="10401"/>
                  </a:lnTo>
                  <a:cubicBezTo>
                    <a:pt x="11852" y="10340"/>
                    <a:pt x="11852" y="9321"/>
                    <a:pt x="12562" y="9260"/>
                  </a:cubicBezTo>
                  <a:close/>
                  <a:moveTo>
                    <a:pt x="1698" y="6698"/>
                  </a:moveTo>
                  <a:lnTo>
                    <a:pt x="1698" y="12099"/>
                  </a:lnTo>
                  <a:lnTo>
                    <a:pt x="556" y="12099"/>
                  </a:lnTo>
                  <a:lnTo>
                    <a:pt x="556" y="6698"/>
                  </a:lnTo>
                  <a:close/>
                  <a:moveTo>
                    <a:pt x="8488" y="5001"/>
                  </a:moveTo>
                  <a:cubicBezTo>
                    <a:pt x="8334" y="5649"/>
                    <a:pt x="7747" y="6142"/>
                    <a:pt x="7099" y="6142"/>
                  </a:cubicBezTo>
                  <a:lnTo>
                    <a:pt x="6266" y="6142"/>
                  </a:lnTo>
                  <a:cubicBezTo>
                    <a:pt x="6081" y="6142"/>
                    <a:pt x="5957" y="6266"/>
                    <a:pt x="5957" y="6420"/>
                  </a:cubicBezTo>
                  <a:lnTo>
                    <a:pt x="5957" y="7253"/>
                  </a:lnTo>
                  <a:cubicBezTo>
                    <a:pt x="5957" y="8056"/>
                    <a:pt x="5340" y="8673"/>
                    <a:pt x="4537" y="8673"/>
                  </a:cubicBezTo>
                  <a:cubicBezTo>
                    <a:pt x="4528" y="8672"/>
                    <a:pt x="4519" y="8672"/>
                    <a:pt x="4510" y="8672"/>
                  </a:cubicBezTo>
                  <a:cubicBezTo>
                    <a:pt x="4145" y="8672"/>
                    <a:pt x="4145" y="9261"/>
                    <a:pt x="4510" y="9261"/>
                  </a:cubicBezTo>
                  <a:cubicBezTo>
                    <a:pt x="4519" y="9261"/>
                    <a:pt x="4528" y="9260"/>
                    <a:pt x="4537" y="9260"/>
                  </a:cubicBezTo>
                  <a:cubicBezTo>
                    <a:pt x="5093" y="9260"/>
                    <a:pt x="5587" y="9043"/>
                    <a:pt x="5957" y="8642"/>
                  </a:cubicBezTo>
                  <a:lnTo>
                    <a:pt x="5957" y="12099"/>
                  </a:lnTo>
                  <a:lnTo>
                    <a:pt x="5155" y="12099"/>
                  </a:lnTo>
                  <a:cubicBezTo>
                    <a:pt x="4846" y="12099"/>
                    <a:pt x="4537" y="11975"/>
                    <a:pt x="4321" y="11759"/>
                  </a:cubicBezTo>
                  <a:cubicBezTo>
                    <a:pt x="3982" y="11420"/>
                    <a:pt x="3550" y="11235"/>
                    <a:pt x="3087" y="11235"/>
                  </a:cubicBezTo>
                  <a:lnTo>
                    <a:pt x="2285" y="11235"/>
                  </a:lnTo>
                  <a:lnTo>
                    <a:pt x="2285" y="7531"/>
                  </a:lnTo>
                  <a:cubicBezTo>
                    <a:pt x="3303" y="7439"/>
                    <a:pt x="4167" y="6729"/>
                    <a:pt x="4507" y="5741"/>
                  </a:cubicBezTo>
                  <a:cubicBezTo>
                    <a:pt x="4661" y="5309"/>
                    <a:pt x="5062" y="5001"/>
                    <a:pt x="5525" y="5001"/>
                  </a:cubicBezTo>
                  <a:close/>
                  <a:moveTo>
                    <a:pt x="13395" y="10957"/>
                  </a:moveTo>
                  <a:cubicBezTo>
                    <a:pt x="13703" y="10957"/>
                    <a:pt x="13981" y="11204"/>
                    <a:pt x="13981" y="11543"/>
                  </a:cubicBezTo>
                  <a:cubicBezTo>
                    <a:pt x="13981" y="11852"/>
                    <a:pt x="13703" y="12099"/>
                    <a:pt x="13395" y="12099"/>
                  </a:cubicBezTo>
                  <a:lnTo>
                    <a:pt x="12562" y="12099"/>
                  </a:lnTo>
                  <a:cubicBezTo>
                    <a:pt x="11790" y="12099"/>
                    <a:pt x="11790" y="10957"/>
                    <a:pt x="12562" y="10957"/>
                  </a:cubicBezTo>
                  <a:close/>
                  <a:moveTo>
                    <a:pt x="7099" y="1"/>
                  </a:moveTo>
                  <a:cubicBezTo>
                    <a:pt x="6482" y="1"/>
                    <a:pt x="5957" y="526"/>
                    <a:pt x="5957" y="1143"/>
                  </a:cubicBezTo>
                  <a:lnTo>
                    <a:pt x="5957" y="4445"/>
                  </a:lnTo>
                  <a:lnTo>
                    <a:pt x="5525" y="4445"/>
                  </a:lnTo>
                  <a:cubicBezTo>
                    <a:pt x="5503" y="4444"/>
                    <a:pt x="5480" y="4444"/>
                    <a:pt x="5458" y="4444"/>
                  </a:cubicBezTo>
                  <a:cubicBezTo>
                    <a:pt x="4777" y="4444"/>
                    <a:pt x="4190" y="4899"/>
                    <a:pt x="3951" y="5556"/>
                  </a:cubicBezTo>
                  <a:cubicBezTo>
                    <a:pt x="3704" y="6297"/>
                    <a:pt x="3056" y="6852"/>
                    <a:pt x="2285" y="6976"/>
                  </a:cubicBezTo>
                  <a:lnTo>
                    <a:pt x="2285" y="6420"/>
                  </a:lnTo>
                  <a:cubicBezTo>
                    <a:pt x="2285" y="6266"/>
                    <a:pt x="2130" y="6142"/>
                    <a:pt x="1976" y="6142"/>
                  </a:cubicBezTo>
                  <a:lnTo>
                    <a:pt x="279" y="6142"/>
                  </a:lnTo>
                  <a:cubicBezTo>
                    <a:pt x="124" y="6142"/>
                    <a:pt x="1" y="6266"/>
                    <a:pt x="1" y="6420"/>
                  </a:cubicBezTo>
                  <a:lnTo>
                    <a:pt x="1" y="12377"/>
                  </a:lnTo>
                  <a:cubicBezTo>
                    <a:pt x="1" y="12531"/>
                    <a:pt x="124" y="12654"/>
                    <a:pt x="279" y="12654"/>
                  </a:cubicBezTo>
                  <a:lnTo>
                    <a:pt x="1976" y="12654"/>
                  </a:lnTo>
                  <a:cubicBezTo>
                    <a:pt x="2130" y="12654"/>
                    <a:pt x="2254" y="12531"/>
                    <a:pt x="2285" y="12377"/>
                  </a:cubicBezTo>
                  <a:lnTo>
                    <a:pt x="2285" y="11790"/>
                  </a:lnTo>
                  <a:lnTo>
                    <a:pt x="3087" y="11790"/>
                  </a:lnTo>
                  <a:cubicBezTo>
                    <a:pt x="3396" y="11790"/>
                    <a:pt x="3673" y="11914"/>
                    <a:pt x="3889" y="12130"/>
                  </a:cubicBezTo>
                  <a:cubicBezTo>
                    <a:pt x="4229" y="12469"/>
                    <a:pt x="4661" y="12654"/>
                    <a:pt x="5124" y="12654"/>
                  </a:cubicBezTo>
                  <a:lnTo>
                    <a:pt x="5957" y="12654"/>
                  </a:lnTo>
                  <a:lnTo>
                    <a:pt x="5957" y="13364"/>
                  </a:lnTo>
                  <a:cubicBezTo>
                    <a:pt x="5957" y="14012"/>
                    <a:pt x="6451" y="14506"/>
                    <a:pt x="7068" y="14506"/>
                  </a:cubicBezTo>
                  <a:lnTo>
                    <a:pt x="8519" y="14506"/>
                  </a:lnTo>
                  <a:cubicBezTo>
                    <a:pt x="8673" y="14506"/>
                    <a:pt x="8796" y="14383"/>
                    <a:pt x="8796" y="14228"/>
                  </a:cubicBezTo>
                  <a:cubicBezTo>
                    <a:pt x="8796" y="14074"/>
                    <a:pt x="8673" y="13950"/>
                    <a:pt x="8519" y="13950"/>
                  </a:cubicBezTo>
                  <a:lnTo>
                    <a:pt x="7068" y="13950"/>
                  </a:lnTo>
                  <a:cubicBezTo>
                    <a:pt x="6760" y="13950"/>
                    <a:pt x="6513" y="13704"/>
                    <a:pt x="6513" y="13364"/>
                  </a:cubicBezTo>
                  <a:lnTo>
                    <a:pt x="6513" y="6698"/>
                  </a:lnTo>
                  <a:lnTo>
                    <a:pt x="7068" y="6698"/>
                  </a:lnTo>
                  <a:cubicBezTo>
                    <a:pt x="8179" y="6698"/>
                    <a:pt x="9074" y="5803"/>
                    <a:pt x="9074" y="4723"/>
                  </a:cubicBezTo>
                  <a:cubicBezTo>
                    <a:pt x="9074" y="4582"/>
                    <a:pt x="8971" y="4441"/>
                    <a:pt x="8813" y="4441"/>
                  </a:cubicBezTo>
                  <a:cubicBezTo>
                    <a:pt x="8797" y="4441"/>
                    <a:pt x="8782" y="4442"/>
                    <a:pt x="8766" y="4445"/>
                  </a:cubicBezTo>
                  <a:lnTo>
                    <a:pt x="6544" y="4445"/>
                  </a:lnTo>
                  <a:lnTo>
                    <a:pt x="6544" y="1143"/>
                  </a:lnTo>
                  <a:cubicBezTo>
                    <a:pt x="6544" y="834"/>
                    <a:pt x="6790" y="556"/>
                    <a:pt x="7130" y="556"/>
                  </a:cubicBezTo>
                  <a:lnTo>
                    <a:pt x="12562" y="556"/>
                  </a:lnTo>
                  <a:cubicBezTo>
                    <a:pt x="12870" y="587"/>
                    <a:pt x="13117" y="834"/>
                    <a:pt x="13117" y="1143"/>
                  </a:cubicBezTo>
                  <a:lnTo>
                    <a:pt x="13117" y="5278"/>
                  </a:lnTo>
                  <a:lnTo>
                    <a:pt x="12531" y="5278"/>
                  </a:lnTo>
                  <a:cubicBezTo>
                    <a:pt x="11481" y="5278"/>
                    <a:pt x="10988" y="6575"/>
                    <a:pt x="11790" y="7253"/>
                  </a:cubicBezTo>
                  <a:cubicBezTo>
                    <a:pt x="11265" y="7716"/>
                    <a:pt x="11265" y="8519"/>
                    <a:pt x="11790" y="8982"/>
                  </a:cubicBezTo>
                  <a:cubicBezTo>
                    <a:pt x="11265" y="9414"/>
                    <a:pt x="11265" y="10216"/>
                    <a:pt x="11790" y="10679"/>
                  </a:cubicBezTo>
                  <a:cubicBezTo>
                    <a:pt x="10988" y="11358"/>
                    <a:pt x="11481" y="12654"/>
                    <a:pt x="12531" y="12654"/>
                  </a:cubicBezTo>
                  <a:lnTo>
                    <a:pt x="13117" y="12654"/>
                  </a:lnTo>
                  <a:lnTo>
                    <a:pt x="13117" y="13395"/>
                  </a:lnTo>
                  <a:cubicBezTo>
                    <a:pt x="13117" y="13704"/>
                    <a:pt x="12839" y="13981"/>
                    <a:pt x="12531" y="13981"/>
                  </a:cubicBezTo>
                  <a:lnTo>
                    <a:pt x="11111" y="13981"/>
                  </a:lnTo>
                  <a:cubicBezTo>
                    <a:pt x="11095" y="13979"/>
                    <a:pt x="11079" y="13977"/>
                    <a:pt x="11064" y="13977"/>
                  </a:cubicBezTo>
                  <a:cubicBezTo>
                    <a:pt x="10905" y="13977"/>
                    <a:pt x="10802" y="14118"/>
                    <a:pt x="10802" y="14259"/>
                  </a:cubicBezTo>
                  <a:cubicBezTo>
                    <a:pt x="10802" y="14413"/>
                    <a:pt x="10926" y="14537"/>
                    <a:pt x="11111" y="14537"/>
                  </a:cubicBezTo>
                  <a:lnTo>
                    <a:pt x="12531" y="14537"/>
                  </a:lnTo>
                  <a:cubicBezTo>
                    <a:pt x="13179" y="14506"/>
                    <a:pt x="13673" y="14012"/>
                    <a:pt x="13673" y="13395"/>
                  </a:cubicBezTo>
                  <a:lnTo>
                    <a:pt x="13673" y="12623"/>
                  </a:lnTo>
                  <a:cubicBezTo>
                    <a:pt x="14568" y="12407"/>
                    <a:pt x="14814" y="11266"/>
                    <a:pt x="14136" y="10679"/>
                  </a:cubicBezTo>
                  <a:cubicBezTo>
                    <a:pt x="14660" y="10216"/>
                    <a:pt x="14660" y="9414"/>
                    <a:pt x="14136" y="8982"/>
                  </a:cubicBezTo>
                  <a:cubicBezTo>
                    <a:pt x="14660" y="8519"/>
                    <a:pt x="14660" y="7716"/>
                    <a:pt x="14136" y="7253"/>
                  </a:cubicBezTo>
                  <a:cubicBezTo>
                    <a:pt x="14382" y="7037"/>
                    <a:pt x="14537" y="6729"/>
                    <a:pt x="14537" y="6420"/>
                  </a:cubicBezTo>
                  <a:cubicBezTo>
                    <a:pt x="14537" y="5896"/>
                    <a:pt x="14166" y="5433"/>
                    <a:pt x="13673" y="5309"/>
                  </a:cubicBezTo>
                  <a:lnTo>
                    <a:pt x="13673" y="1143"/>
                  </a:lnTo>
                  <a:cubicBezTo>
                    <a:pt x="13673" y="495"/>
                    <a:pt x="13179" y="1"/>
                    <a:pt x="1253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Google Shape;31772;p85">
              <a:extLst>
                <a:ext uri="{FF2B5EF4-FFF2-40B4-BE49-F238E27FC236}">
                  <a16:creationId xmlns:a16="http://schemas.microsoft.com/office/drawing/2014/main" id="{842DCE99-4D41-EDAE-4F43-2AA902D0DF70}"/>
                </a:ext>
              </a:extLst>
            </p:cNvPr>
            <p:cNvSpPr/>
            <p:nvPr/>
          </p:nvSpPr>
          <p:spPr>
            <a:xfrm>
              <a:off x="4961600" y="3095275"/>
              <a:ext cx="59425" cy="14675"/>
            </a:xfrm>
            <a:custGeom>
              <a:avLst/>
              <a:gdLst/>
              <a:ahLst/>
              <a:cxnLst/>
              <a:rect l="l" t="t" r="r" b="b"/>
              <a:pathLst>
                <a:path w="2377" h="587" extrusionOk="0">
                  <a:moveTo>
                    <a:pt x="402" y="0"/>
                  </a:moveTo>
                  <a:cubicBezTo>
                    <a:pt x="0" y="0"/>
                    <a:pt x="0" y="587"/>
                    <a:pt x="402" y="587"/>
                  </a:cubicBezTo>
                  <a:lnTo>
                    <a:pt x="2099" y="587"/>
                  </a:lnTo>
                  <a:cubicBezTo>
                    <a:pt x="2253" y="587"/>
                    <a:pt x="2377" y="432"/>
                    <a:pt x="2377" y="278"/>
                  </a:cubicBezTo>
                  <a:cubicBezTo>
                    <a:pt x="2377" y="124"/>
                    <a:pt x="2253" y="0"/>
                    <a:pt x="209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Google Shape;31773;p85">
              <a:extLst>
                <a:ext uri="{FF2B5EF4-FFF2-40B4-BE49-F238E27FC236}">
                  <a16:creationId xmlns:a16="http://schemas.microsoft.com/office/drawing/2014/main" id="{47234458-336A-78D2-3726-E676A006A0D3}"/>
                </a:ext>
              </a:extLst>
            </p:cNvPr>
            <p:cNvSpPr/>
            <p:nvPr/>
          </p:nvSpPr>
          <p:spPr>
            <a:xfrm>
              <a:off x="4983200" y="3402150"/>
              <a:ext cx="19325" cy="14100"/>
            </a:xfrm>
            <a:custGeom>
              <a:avLst/>
              <a:gdLst/>
              <a:ahLst/>
              <a:cxnLst/>
              <a:rect l="l" t="t" r="r" b="b"/>
              <a:pathLst>
                <a:path w="773" h="564" extrusionOk="0">
                  <a:moveTo>
                    <a:pt x="386" y="1"/>
                  </a:moveTo>
                  <a:cubicBezTo>
                    <a:pt x="317" y="1"/>
                    <a:pt x="247" y="24"/>
                    <a:pt x="186" y="70"/>
                  </a:cubicBezTo>
                  <a:cubicBezTo>
                    <a:pt x="1" y="255"/>
                    <a:pt x="124" y="564"/>
                    <a:pt x="371" y="564"/>
                  </a:cubicBezTo>
                  <a:cubicBezTo>
                    <a:pt x="649" y="564"/>
                    <a:pt x="772" y="255"/>
                    <a:pt x="587" y="70"/>
                  </a:cubicBezTo>
                  <a:cubicBezTo>
                    <a:pt x="525" y="24"/>
                    <a:pt x="456" y="1"/>
                    <a:pt x="38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Google Shape;16908;p75">
            <a:extLst>
              <a:ext uri="{FF2B5EF4-FFF2-40B4-BE49-F238E27FC236}">
                <a16:creationId xmlns:a16="http://schemas.microsoft.com/office/drawing/2014/main" id="{33568407-AF84-F1C1-A1FA-F6045439D8BF}"/>
              </a:ext>
            </a:extLst>
          </p:cNvPr>
          <p:cNvGrpSpPr/>
          <p:nvPr/>
        </p:nvGrpSpPr>
        <p:grpSpPr>
          <a:xfrm>
            <a:off x="6694412" y="2361663"/>
            <a:ext cx="657426" cy="686337"/>
            <a:chOff x="2302788" y="1505981"/>
            <a:chExt cx="336188" cy="335425"/>
          </a:xfrm>
          <a:solidFill>
            <a:sysClr val="windowText" lastClr="000000"/>
          </a:solidFill>
        </p:grpSpPr>
        <p:sp>
          <p:nvSpPr>
            <p:cNvPr id="24" name="Google Shape;16909;p75">
              <a:extLst>
                <a:ext uri="{FF2B5EF4-FFF2-40B4-BE49-F238E27FC236}">
                  <a16:creationId xmlns:a16="http://schemas.microsoft.com/office/drawing/2014/main" id="{69222AE6-D1C0-74BE-B15B-FE4AD77BE751}"/>
                </a:ext>
              </a:extLst>
            </p:cNvPr>
            <p:cNvSpPr/>
            <p:nvPr/>
          </p:nvSpPr>
          <p:spPr>
            <a:xfrm>
              <a:off x="2302788" y="1505981"/>
              <a:ext cx="336188" cy="335425"/>
            </a:xfrm>
            <a:custGeom>
              <a:avLst/>
              <a:gdLst/>
              <a:ahLst/>
              <a:cxnLst/>
              <a:rect l="l" t="t" r="r" b="b"/>
              <a:pathLst>
                <a:path w="10562" h="10538" extrusionOk="0">
                  <a:moveTo>
                    <a:pt x="5275" y="1"/>
                  </a:moveTo>
                  <a:cubicBezTo>
                    <a:pt x="3858" y="1"/>
                    <a:pt x="2536" y="548"/>
                    <a:pt x="1548" y="1548"/>
                  </a:cubicBezTo>
                  <a:cubicBezTo>
                    <a:pt x="548" y="2549"/>
                    <a:pt x="0" y="3870"/>
                    <a:pt x="0" y="5263"/>
                  </a:cubicBezTo>
                  <a:cubicBezTo>
                    <a:pt x="0" y="6668"/>
                    <a:pt x="548" y="8002"/>
                    <a:pt x="1548" y="8990"/>
                  </a:cubicBezTo>
                  <a:cubicBezTo>
                    <a:pt x="2548" y="9990"/>
                    <a:pt x="3870" y="10538"/>
                    <a:pt x="5275" y="10538"/>
                  </a:cubicBezTo>
                  <a:cubicBezTo>
                    <a:pt x="6680" y="10538"/>
                    <a:pt x="8013" y="9990"/>
                    <a:pt x="8989" y="8990"/>
                  </a:cubicBezTo>
                  <a:cubicBezTo>
                    <a:pt x="9990" y="7990"/>
                    <a:pt x="10537" y="6668"/>
                    <a:pt x="10537" y="5263"/>
                  </a:cubicBezTo>
                  <a:cubicBezTo>
                    <a:pt x="10561" y="5192"/>
                    <a:pt x="10549" y="5085"/>
                    <a:pt x="10549" y="5001"/>
                  </a:cubicBezTo>
                  <a:cubicBezTo>
                    <a:pt x="10549" y="4906"/>
                    <a:pt x="10478" y="4847"/>
                    <a:pt x="10394" y="4847"/>
                  </a:cubicBezTo>
                  <a:cubicBezTo>
                    <a:pt x="10299" y="4847"/>
                    <a:pt x="10240" y="4930"/>
                    <a:pt x="10240" y="5013"/>
                  </a:cubicBezTo>
                  <a:lnTo>
                    <a:pt x="10240" y="5287"/>
                  </a:lnTo>
                  <a:cubicBezTo>
                    <a:pt x="10240" y="6609"/>
                    <a:pt x="9716" y="7859"/>
                    <a:pt x="8787" y="8799"/>
                  </a:cubicBezTo>
                  <a:cubicBezTo>
                    <a:pt x="7846" y="9728"/>
                    <a:pt x="6596" y="10252"/>
                    <a:pt x="5275" y="10252"/>
                  </a:cubicBezTo>
                  <a:cubicBezTo>
                    <a:pt x="3941" y="10252"/>
                    <a:pt x="2691" y="9728"/>
                    <a:pt x="1762" y="8799"/>
                  </a:cubicBezTo>
                  <a:cubicBezTo>
                    <a:pt x="822" y="7859"/>
                    <a:pt x="298" y="6609"/>
                    <a:pt x="298" y="5287"/>
                  </a:cubicBezTo>
                  <a:cubicBezTo>
                    <a:pt x="298" y="3954"/>
                    <a:pt x="822" y="2703"/>
                    <a:pt x="1762" y="1775"/>
                  </a:cubicBezTo>
                  <a:cubicBezTo>
                    <a:pt x="2691" y="834"/>
                    <a:pt x="3941" y="310"/>
                    <a:pt x="5275" y="310"/>
                  </a:cubicBezTo>
                  <a:cubicBezTo>
                    <a:pt x="6442" y="310"/>
                    <a:pt x="7573" y="727"/>
                    <a:pt x="8466" y="1477"/>
                  </a:cubicBezTo>
                  <a:cubicBezTo>
                    <a:pt x="9347" y="2215"/>
                    <a:pt x="9942" y="3239"/>
                    <a:pt x="10156" y="4370"/>
                  </a:cubicBezTo>
                  <a:cubicBezTo>
                    <a:pt x="10167" y="4454"/>
                    <a:pt x="10223" y="4492"/>
                    <a:pt x="10301" y="4492"/>
                  </a:cubicBezTo>
                  <a:cubicBezTo>
                    <a:pt x="10312" y="4492"/>
                    <a:pt x="10323" y="4491"/>
                    <a:pt x="10335" y="4489"/>
                  </a:cubicBezTo>
                  <a:cubicBezTo>
                    <a:pt x="10418" y="4477"/>
                    <a:pt x="10466" y="4406"/>
                    <a:pt x="10454" y="4311"/>
                  </a:cubicBezTo>
                  <a:cubicBezTo>
                    <a:pt x="10228" y="3108"/>
                    <a:pt x="9597" y="2025"/>
                    <a:pt x="8668" y="1239"/>
                  </a:cubicBezTo>
                  <a:cubicBezTo>
                    <a:pt x="7716" y="429"/>
                    <a:pt x="6501" y="1"/>
                    <a:pt x="5275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6910;p75">
              <a:extLst>
                <a:ext uri="{FF2B5EF4-FFF2-40B4-BE49-F238E27FC236}">
                  <a16:creationId xmlns:a16="http://schemas.microsoft.com/office/drawing/2014/main" id="{E51CA37E-4F12-0E68-DD41-4463E318D75C}"/>
                </a:ext>
              </a:extLst>
            </p:cNvPr>
            <p:cNvSpPr/>
            <p:nvPr/>
          </p:nvSpPr>
          <p:spPr>
            <a:xfrm>
              <a:off x="2327806" y="1530618"/>
              <a:ext cx="287266" cy="286916"/>
            </a:xfrm>
            <a:custGeom>
              <a:avLst/>
              <a:gdLst/>
              <a:ahLst/>
              <a:cxnLst/>
              <a:rect l="l" t="t" r="r" b="b"/>
              <a:pathLst>
                <a:path w="9025" h="9014" extrusionOk="0">
                  <a:moveTo>
                    <a:pt x="4513" y="1"/>
                  </a:moveTo>
                  <a:cubicBezTo>
                    <a:pt x="3870" y="1"/>
                    <a:pt x="3262" y="132"/>
                    <a:pt x="2679" y="382"/>
                  </a:cubicBezTo>
                  <a:cubicBezTo>
                    <a:pt x="2119" y="644"/>
                    <a:pt x="1619" y="1001"/>
                    <a:pt x="1215" y="1441"/>
                  </a:cubicBezTo>
                  <a:cubicBezTo>
                    <a:pt x="1155" y="1501"/>
                    <a:pt x="1155" y="1608"/>
                    <a:pt x="1226" y="1667"/>
                  </a:cubicBezTo>
                  <a:cubicBezTo>
                    <a:pt x="1255" y="1696"/>
                    <a:pt x="1294" y="1711"/>
                    <a:pt x="1334" y="1711"/>
                  </a:cubicBezTo>
                  <a:cubicBezTo>
                    <a:pt x="1377" y="1711"/>
                    <a:pt x="1422" y="1693"/>
                    <a:pt x="1453" y="1656"/>
                  </a:cubicBezTo>
                  <a:cubicBezTo>
                    <a:pt x="1834" y="1239"/>
                    <a:pt x="2298" y="894"/>
                    <a:pt x="2822" y="667"/>
                  </a:cubicBezTo>
                  <a:cubicBezTo>
                    <a:pt x="3358" y="429"/>
                    <a:pt x="3929" y="310"/>
                    <a:pt x="4524" y="310"/>
                  </a:cubicBezTo>
                  <a:cubicBezTo>
                    <a:pt x="6834" y="310"/>
                    <a:pt x="8727" y="2191"/>
                    <a:pt x="8727" y="4513"/>
                  </a:cubicBezTo>
                  <a:cubicBezTo>
                    <a:pt x="8727" y="6811"/>
                    <a:pt x="6846" y="8704"/>
                    <a:pt x="4524" y="8704"/>
                  </a:cubicBezTo>
                  <a:cubicBezTo>
                    <a:pt x="2227" y="8704"/>
                    <a:pt x="333" y="6835"/>
                    <a:pt x="333" y="4513"/>
                  </a:cubicBezTo>
                  <a:cubicBezTo>
                    <a:pt x="333" y="3692"/>
                    <a:pt x="572" y="2882"/>
                    <a:pt x="1036" y="2203"/>
                  </a:cubicBezTo>
                  <a:cubicBezTo>
                    <a:pt x="1048" y="2132"/>
                    <a:pt x="1036" y="2037"/>
                    <a:pt x="953" y="1977"/>
                  </a:cubicBezTo>
                  <a:cubicBezTo>
                    <a:pt x="927" y="1960"/>
                    <a:pt x="900" y="1952"/>
                    <a:pt x="874" y="1952"/>
                  </a:cubicBezTo>
                  <a:cubicBezTo>
                    <a:pt x="827" y="1952"/>
                    <a:pt x="781" y="1979"/>
                    <a:pt x="750" y="2025"/>
                  </a:cubicBezTo>
                  <a:cubicBezTo>
                    <a:pt x="262" y="2751"/>
                    <a:pt x="0" y="3620"/>
                    <a:pt x="0" y="4513"/>
                  </a:cubicBezTo>
                  <a:cubicBezTo>
                    <a:pt x="0" y="5716"/>
                    <a:pt x="464" y="6847"/>
                    <a:pt x="1334" y="7692"/>
                  </a:cubicBezTo>
                  <a:cubicBezTo>
                    <a:pt x="2191" y="8537"/>
                    <a:pt x="3310" y="9014"/>
                    <a:pt x="4513" y="9014"/>
                  </a:cubicBezTo>
                  <a:cubicBezTo>
                    <a:pt x="5715" y="9014"/>
                    <a:pt x="6846" y="8549"/>
                    <a:pt x="7692" y="7692"/>
                  </a:cubicBezTo>
                  <a:cubicBezTo>
                    <a:pt x="8549" y="6835"/>
                    <a:pt x="9025" y="5716"/>
                    <a:pt x="9025" y="4513"/>
                  </a:cubicBezTo>
                  <a:cubicBezTo>
                    <a:pt x="9025" y="3299"/>
                    <a:pt x="8561" y="2168"/>
                    <a:pt x="7692" y="1322"/>
                  </a:cubicBezTo>
                  <a:cubicBezTo>
                    <a:pt x="6846" y="477"/>
                    <a:pt x="5715" y="1"/>
                    <a:pt x="4513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6911;p75">
              <a:extLst>
                <a:ext uri="{FF2B5EF4-FFF2-40B4-BE49-F238E27FC236}">
                  <a16:creationId xmlns:a16="http://schemas.microsoft.com/office/drawing/2014/main" id="{E6A0F046-D36D-DF07-807A-67FB88337059}"/>
                </a:ext>
              </a:extLst>
            </p:cNvPr>
            <p:cNvSpPr/>
            <p:nvPr/>
          </p:nvSpPr>
          <p:spPr>
            <a:xfrm>
              <a:off x="2352061" y="1669333"/>
              <a:ext cx="16679" cy="9485"/>
            </a:xfrm>
            <a:custGeom>
              <a:avLst/>
              <a:gdLst/>
              <a:ahLst/>
              <a:cxnLst/>
              <a:rect l="l" t="t" r="r" b="b"/>
              <a:pathLst>
                <a:path w="524" h="298" extrusionOk="0">
                  <a:moveTo>
                    <a:pt x="155" y="0"/>
                  </a:moveTo>
                  <a:cubicBezTo>
                    <a:pt x="60" y="0"/>
                    <a:pt x="0" y="60"/>
                    <a:pt x="0" y="155"/>
                  </a:cubicBezTo>
                  <a:cubicBezTo>
                    <a:pt x="0" y="238"/>
                    <a:pt x="72" y="298"/>
                    <a:pt x="155" y="298"/>
                  </a:cubicBezTo>
                  <a:lnTo>
                    <a:pt x="369" y="298"/>
                  </a:lnTo>
                  <a:cubicBezTo>
                    <a:pt x="464" y="298"/>
                    <a:pt x="524" y="226"/>
                    <a:pt x="524" y="155"/>
                  </a:cubicBezTo>
                  <a:cubicBezTo>
                    <a:pt x="524" y="60"/>
                    <a:pt x="453" y="0"/>
                    <a:pt x="36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6912;p75">
              <a:extLst>
                <a:ext uri="{FF2B5EF4-FFF2-40B4-BE49-F238E27FC236}">
                  <a16:creationId xmlns:a16="http://schemas.microsoft.com/office/drawing/2014/main" id="{AC0DC40F-0C9C-A6EB-94E5-EBF32F1E0442}"/>
                </a:ext>
              </a:extLst>
            </p:cNvPr>
            <p:cNvSpPr/>
            <p:nvPr/>
          </p:nvSpPr>
          <p:spPr>
            <a:xfrm>
              <a:off x="2466871" y="1554490"/>
              <a:ext cx="123946" cy="124328"/>
            </a:xfrm>
            <a:custGeom>
              <a:avLst/>
              <a:gdLst/>
              <a:ahLst/>
              <a:cxnLst/>
              <a:rect l="l" t="t" r="r" b="b"/>
              <a:pathLst>
                <a:path w="3894" h="3906" extrusionOk="0">
                  <a:moveTo>
                    <a:pt x="144" y="1"/>
                  </a:moveTo>
                  <a:cubicBezTo>
                    <a:pt x="48" y="1"/>
                    <a:pt x="1" y="84"/>
                    <a:pt x="1" y="155"/>
                  </a:cubicBezTo>
                  <a:lnTo>
                    <a:pt x="1" y="3751"/>
                  </a:lnTo>
                  <a:cubicBezTo>
                    <a:pt x="1" y="3846"/>
                    <a:pt x="72" y="3906"/>
                    <a:pt x="144" y="3906"/>
                  </a:cubicBezTo>
                  <a:lnTo>
                    <a:pt x="3751" y="3906"/>
                  </a:lnTo>
                  <a:cubicBezTo>
                    <a:pt x="3834" y="3906"/>
                    <a:pt x="3894" y="3834"/>
                    <a:pt x="3894" y="3751"/>
                  </a:cubicBezTo>
                  <a:cubicBezTo>
                    <a:pt x="3894" y="3668"/>
                    <a:pt x="3823" y="3608"/>
                    <a:pt x="3751" y="3608"/>
                  </a:cubicBezTo>
                  <a:lnTo>
                    <a:pt x="310" y="3608"/>
                  </a:lnTo>
                  <a:lnTo>
                    <a:pt x="310" y="155"/>
                  </a:lnTo>
                  <a:lnTo>
                    <a:pt x="298" y="155"/>
                  </a:lnTo>
                  <a:cubicBezTo>
                    <a:pt x="298" y="72"/>
                    <a:pt x="215" y="1"/>
                    <a:pt x="144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6913;p75">
              <a:extLst>
                <a:ext uri="{FF2B5EF4-FFF2-40B4-BE49-F238E27FC236}">
                  <a16:creationId xmlns:a16="http://schemas.microsoft.com/office/drawing/2014/main" id="{6AD72A70-CFBF-2DAB-7118-8F170D361A72}"/>
                </a:ext>
              </a:extLst>
            </p:cNvPr>
            <p:cNvSpPr/>
            <p:nvPr/>
          </p:nvSpPr>
          <p:spPr>
            <a:xfrm>
              <a:off x="2466107" y="1776950"/>
              <a:ext cx="9517" cy="16711"/>
            </a:xfrm>
            <a:custGeom>
              <a:avLst/>
              <a:gdLst/>
              <a:ahLst/>
              <a:cxnLst/>
              <a:rect l="l" t="t" r="r" b="b"/>
              <a:pathLst>
                <a:path w="299" h="525" extrusionOk="0">
                  <a:moveTo>
                    <a:pt x="156" y="1"/>
                  </a:moveTo>
                  <a:cubicBezTo>
                    <a:pt x="60" y="1"/>
                    <a:pt x="1" y="72"/>
                    <a:pt x="1" y="144"/>
                  </a:cubicBezTo>
                  <a:lnTo>
                    <a:pt x="1" y="370"/>
                  </a:lnTo>
                  <a:cubicBezTo>
                    <a:pt x="1" y="465"/>
                    <a:pt x="84" y="525"/>
                    <a:pt x="156" y="525"/>
                  </a:cubicBezTo>
                  <a:cubicBezTo>
                    <a:pt x="239" y="525"/>
                    <a:pt x="299" y="441"/>
                    <a:pt x="299" y="370"/>
                  </a:cubicBezTo>
                  <a:lnTo>
                    <a:pt x="299" y="144"/>
                  </a:lnTo>
                  <a:cubicBezTo>
                    <a:pt x="299" y="60"/>
                    <a:pt x="227" y="1"/>
                    <a:pt x="15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6914;p75">
              <a:extLst>
                <a:ext uri="{FF2B5EF4-FFF2-40B4-BE49-F238E27FC236}">
                  <a16:creationId xmlns:a16="http://schemas.microsoft.com/office/drawing/2014/main" id="{0065DF0F-77F5-C9C2-D856-04B68FFEF147}"/>
                </a:ext>
              </a:extLst>
            </p:cNvPr>
            <p:cNvSpPr/>
            <p:nvPr/>
          </p:nvSpPr>
          <p:spPr>
            <a:xfrm>
              <a:off x="2384272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173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71"/>
                  </a:cubicBezTo>
                  <a:lnTo>
                    <a:pt x="238" y="426"/>
                  </a:lnTo>
                  <a:cubicBezTo>
                    <a:pt x="274" y="462"/>
                    <a:pt x="310" y="474"/>
                    <a:pt x="345" y="474"/>
                  </a:cubicBezTo>
                  <a:cubicBezTo>
                    <a:pt x="393" y="474"/>
                    <a:pt x="417" y="462"/>
                    <a:pt x="453" y="426"/>
                  </a:cubicBezTo>
                  <a:cubicBezTo>
                    <a:pt x="512" y="367"/>
                    <a:pt x="512" y="271"/>
                    <a:pt x="453" y="212"/>
                  </a:cubicBezTo>
                  <a:lnTo>
                    <a:pt x="286" y="45"/>
                  </a:lnTo>
                  <a:cubicBezTo>
                    <a:pt x="256" y="15"/>
                    <a:pt x="214" y="0"/>
                    <a:pt x="1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6915;p75">
              <a:extLst>
                <a:ext uri="{FF2B5EF4-FFF2-40B4-BE49-F238E27FC236}">
                  <a16:creationId xmlns:a16="http://schemas.microsoft.com/office/drawing/2014/main" id="{F75BC601-1F8E-2A3E-D005-1C28FF40DD13}"/>
                </a:ext>
              </a:extLst>
            </p:cNvPr>
            <p:cNvSpPr/>
            <p:nvPr/>
          </p:nvSpPr>
          <p:spPr>
            <a:xfrm>
              <a:off x="2541544" y="1745216"/>
              <a:ext cx="15565" cy="15087"/>
            </a:xfrm>
            <a:custGeom>
              <a:avLst/>
              <a:gdLst/>
              <a:ahLst/>
              <a:cxnLst/>
              <a:rect l="l" t="t" r="r" b="b"/>
              <a:pathLst>
                <a:path w="489" h="474" extrusionOk="0">
                  <a:moveTo>
                    <a:pt x="171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59"/>
                  </a:cubicBezTo>
                  <a:lnTo>
                    <a:pt x="226" y="426"/>
                  </a:lnTo>
                  <a:cubicBezTo>
                    <a:pt x="250" y="462"/>
                    <a:pt x="298" y="474"/>
                    <a:pt x="334" y="474"/>
                  </a:cubicBezTo>
                  <a:cubicBezTo>
                    <a:pt x="369" y="474"/>
                    <a:pt x="405" y="462"/>
                    <a:pt x="429" y="426"/>
                  </a:cubicBezTo>
                  <a:cubicBezTo>
                    <a:pt x="488" y="367"/>
                    <a:pt x="488" y="259"/>
                    <a:pt x="429" y="212"/>
                  </a:cubicBezTo>
                  <a:lnTo>
                    <a:pt x="274" y="45"/>
                  </a:lnTo>
                  <a:cubicBezTo>
                    <a:pt x="250" y="15"/>
                    <a:pt x="212" y="0"/>
                    <a:pt x="171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6916;p75">
              <a:extLst>
                <a:ext uri="{FF2B5EF4-FFF2-40B4-BE49-F238E27FC236}">
                  <a16:creationId xmlns:a16="http://schemas.microsoft.com/office/drawing/2014/main" id="{2095CC11-6551-C662-D53A-0D9B8642AE01}"/>
                </a:ext>
              </a:extLst>
            </p:cNvPr>
            <p:cNvSpPr/>
            <p:nvPr/>
          </p:nvSpPr>
          <p:spPr>
            <a:xfrm>
              <a:off x="2541544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340" y="0"/>
                  </a:moveTo>
                  <a:cubicBezTo>
                    <a:pt x="298" y="0"/>
                    <a:pt x="256" y="15"/>
                    <a:pt x="226" y="45"/>
                  </a:cubicBezTo>
                  <a:lnTo>
                    <a:pt x="60" y="212"/>
                  </a:lnTo>
                  <a:cubicBezTo>
                    <a:pt x="0" y="271"/>
                    <a:pt x="0" y="367"/>
                    <a:pt x="60" y="426"/>
                  </a:cubicBezTo>
                  <a:cubicBezTo>
                    <a:pt x="95" y="462"/>
                    <a:pt x="131" y="474"/>
                    <a:pt x="167" y="474"/>
                  </a:cubicBezTo>
                  <a:cubicBezTo>
                    <a:pt x="215" y="474"/>
                    <a:pt x="250" y="462"/>
                    <a:pt x="286" y="426"/>
                  </a:cubicBezTo>
                  <a:lnTo>
                    <a:pt x="453" y="271"/>
                  </a:lnTo>
                  <a:cubicBezTo>
                    <a:pt x="512" y="212"/>
                    <a:pt x="512" y="105"/>
                    <a:pt x="453" y="45"/>
                  </a:cubicBezTo>
                  <a:cubicBezTo>
                    <a:pt x="423" y="15"/>
                    <a:pt x="381" y="0"/>
                    <a:pt x="34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6917;p75">
              <a:extLst>
                <a:ext uri="{FF2B5EF4-FFF2-40B4-BE49-F238E27FC236}">
                  <a16:creationId xmlns:a16="http://schemas.microsoft.com/office/drawing/2014/main" id="{E5C7D57F-1B1B-69D0-932C-F4D8986E93F1}"/>
                </a:ext>
              </a:extLst>
            </p:cNvPr>
            <p:cNvSpPr/>
            <p:nvPr/>
          </p:nvSpPr>
          <p:spPr>
            <a:xfrm>
              <a:off x="2384654" y="1744452"/>
              <a:ext cx="15947" cy="15469"/>
            </a:xfrm>
            <a:custGeom>
              <a:avLst/>
              <a:gdLst/>
              <a:ahLst/>
              <a:cxnLst/>
              <a:rect l="l" t="t" r="r" b="b"/>
              <a:pathLst>
                <a:path w="501" h="486" extrusionOk="0">
                  <a:moveTo>
                    <a:pt x="327" y="1"/>
                  </a:moveTo>
                  <a:cubicBezTo>
                    <a:pt x="286" y="1"/>
                    <a:pt x="244" y="16"/>
                    <a:pt x="214" y="45"/>
                  </a:cubicBezTo>
                  <a:lnTo>
                    <a:pt x="48" y="212"/>
                  </a:lnTo>
                  <a:cubicBezTo>
                    <a:pt x="0" y="272"/>
                    <a:pt x="0" y="379"/>
                    <a:pt x="60" y="438"/>
                  </a:cubicBezTo>
                  <a:cubicBezTo>
                    <a:pt x="95" y="462"/>
                    <a:pt x="143" y="486"/>
                    <a:pt x="167" y="486"/>
                  </a:cubicBezTo>
                  <a:cubicBezTo>
                    <a:pt x="202" y="486"/>
                    <a:pt x="238" y="462"/>
                    <a:pt x="274" y="438"/>
                  </a:cubicBezTo>
                  <a:lnTo>
                    <a:pt x="441" y="272"/>
                  </a:lnTo>
                  <a:cubicBezTo>
                    <a:pt x="500" y="212"/>
                    <a:pt x="500" y="105"/>
                    <a:pt x="441" y="45"/>
                  </a:cubicBezTo>
                  <a:cubicBezTo>
                    <a:pt x="411" y="16"/>
                    <a:pt x="369" y="1"/>
                    <a:pt x="32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6918;p75">
              <a:extLst>
                <a:ext uri="{FF2B5EF4-FFF2-40B4-BE49-F238E27FC236}">
                  <a16:creationId xmlns:a16="http://schemas.microsoft.com/office/drawing/2014/main" id="{C10445A4-4C25-AA70-3C71-F16DA28614EE}"/>
                </a:ext>
              </a:extLst>
            </p:cNvPr>
            <p:cNvSpPr/>
            <p:nvPr/>
          </p:nvSpPr>
          <p:spPr>
            <a:xfrm>
              <a:off x="2360018" y="1624548"/>
              <a:ext cx="18207" cy="12605"/>
            </a:xfrm>
            <a:custGeom>
              <a:avLst/>
              <a:gdLst/>
              <a:ahLst/>
              <a:cxnLst/>
              <a:rect l="l" t="t" r="r" b="b"/>
              <a:pathLst>
                <a:path w="572" h="396" extrusionOk="0">
                  <a:moveTo>
                    <a:pt x="179" y="0"/>
                  </a:moveTo>
                  <a:cubicBezTo>
                    <a:pt x="125" y="0"/>
                    <a:pt x="71" y="33"/>
                    <a:pt x="36" y="86"/>
                  </a:cubicBezTo>
                  <a:cubicBezTo>
                    <a:pt x="0" y="157"/>
                    <a:pt x="36" y="252"/>
                    <a:pt x="107" y="288"/>
                  </a:cubicBezTo>
                  <a:lnTo>
                    <a:pt x="322" y="383"/>
                  </a:lnTo>
                  <a:cubicBezTo>
                    <a:pt x="333" y="395"/>
                    <a:pt x="357" y="395"/>
                    <a:pt x="381" y="395"/>
                  </a:cubicBezTo>
                  <a:cubicBezTo>
                    <a:pt x="429" y="395"/>
                    <a:pt x="500" y="371"/>
                    <a:pt x="524" y="312"/>
                  </a:cubicBezTo>
                  <a:cubicBezTo>
                    <a:pt x="572" y="217"/>
                    <a:pt x="524" y="133"/>
                    <a:pt x="453" y="98"/>
                  </a:cubicBezTo>
                  <a:lnTo>
                    <a:pt x="238" y="14"/>
                  </a:lnTo>
                  <a:cubicBezTo>
                    <a:pt x="219" y="5"/>
                    <a:pt x="199" y="0"/>
                    <a:pt x="17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6919;p75">
              <a:extLst>
                <a:ext uri="{FF2B5EF4-FFF2-40B4-BE49-F238E27FC236}">
                  <a16:creationId xmlns:a16="http://schemas.microsoft.com/office/drawing/2014/main" id="{BD9C6EBE-65A6-B212-B25F-C42B0D4F6C50}"/>
                </a:ext>
              </a:extLst>
            </p:cNvPr>
            <p:cNvSpPr/>
            <p:nvPr/>
          </p:nvSpPr>
          <p:spPr>
            <a:xfrm>
              <a:off x="2564271" y="1711126"/>
              <a:ext cx="17475" cy="12796"/>
            </a:xfrm>
            <a:custGeom>
              <a:avLst/>
              <a:gdLst/>
              <a:ahLst/>
              <a:cxnLst/>
              <a:rect l="l" t="t" r="r" b="b"/>
              <a:pathLst>
                <a:path w="549" h="402" extrusionOk="0">
                  <a:moveTo>
                    <a:pt x="184" y="0"/>
                  </a:moveTo>
                  <a:cubicBezTo>
                    <a:pt x="125" y="0"/>
                    <a:pt x="63" y="29"/>
                    <a:pt x="36" y="92"/>
                  </a:cubicBezTo>
                  <a:cubicBezTo>
                    <a:pt x="1" y="164"/>
                    <a:pt x="36" y="247"/>
                    <a:pt x="108" y="295"/>
                  </a:cubicBezTo>
                  <a:lnTo>
                    <a:pt x="310" y="390"/>
                  </a:lnTo>
                  <a:cubicBezTo>
                    <a:pt x="334" y="402"/>
                    <a:pt x="358" y="402"/>
                    <a:pt x="370" y="402"/>
                  </a:cubicBezTo>
                  <a:cubicBezTo>
                    <a:pt x="429" y="402"/>
                    <a:pt x="489" y="366"/>
                    <a:pt x="524" y="307"/>
                  </a:cubicBezTo>
                  <a:cubicBezTo>
                    <a:pt x="548" y="235"/>
                    <a:pt x="524" y="140"/>
                    <a:pt x="453" y="104"/>
                  </a:cubicBezTo>
                  <a:lnTo>
                    <a:pt x="239" y="9"/>
                  </a:lnTo>
                  <a:cubicBezTo>
                    <a:pt x="221" y="3"/>
                    <a:pt x="203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6920;p75">
              <a:extLst>
                <a:ext uri="{FF2B5EF4-FFF2-40B4-BE49-F238E27FC236}">
                  <a16:creationId xmlns:a16="http://schemas.microsoft.com/office/drawing/2014/main" id="{9F148B90-4308-1956-C997-5D3ADCC37784}"/>
                </a:ext>
              </a:extLst>
            </p:cNvPr>
            <p:cNvSpPr/>
            <p:nvPr/>
          </p:nvSpPr>
          <p:spPr>
            <a:xfrm>
              <a:off x="2507805" y="1563912"/>
              <a:ext cx="14069" cy="16392"/>
            </a:xfrm>
            <a:custGeom>
              <a:avLst/>
              <a:gdLst/>
              <a:ahLst/>
              <a:cxnLst/>
              <a:rect l="l" t="t" r="r" b="b"/>
              <a:pathLst>
                <a:path w="442" h="515" extrusionOk="0">
                  <a:moveTo>
                    <a:pt x="273" y="0"/>
                  </a:moveTo>
                  <a:cubicBezTo>
                    <a:pt x="215" y="0"/>
                    <a:pt x="154" y="33"/>
                    <a:pt x="120" y="86"/>
                  </a:cubicBezTo>
                  <a:lnTo>
                    <a:pt x="36" y="288"/>
                  </a:lnTo>
                  <a:cubicBezTo>
                    <a:pt x="1" y="371"/>
                    <a:pt x="36" y="455"/>
                    <a:pt x="108" y="502"/>
                  </a:cubicBezTo>
                  <a:cubicBezTo>
                    <a:pt x="120" y="514"/>
                    <a:pt x="155" y="514"/>
                    <a:pt x="167" y="514"/>
                  </a:cubicBezTo>
                  <a:cubicBezTo>
                    <a:pt x="227" y="514"/>
                    <a:pt x="286" y="490"/>
                    <a:pt x="322" y="431"/>
                  </a:cubicBezTo>
                  <a:lnTo>
                    <a:pt x="405" y="217"/>
                  </a:lnTo>
                  <a:cubicBezTo>
                    <a:pt x="441" y="145"/>
                    <a:pt x="405" y="50"/>
                    <a:pt x="334" y="14"/>
                  </a:cubicBezTo>
                  <a:cubicBezTo>
                    <a:pt x="315" y="5"/>
                    <a:pt x="294" y="0"/>
                    <a:pt x="2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6921;p75">
              <a:extLst>
                <a:ext uri="{FF2B5EF4-FFF2-40B4-BE49-F238E27FC236}">
                  <a16:creationId xmlns:a16="http://schemas.microsoft.com/office/drawing/2014/main" id="{122565CA-FB5C-5DDB-8D96-C524B1E58742}"/>
                </a:ext>
              </a:extLst>
            </p:cNvPr>
            <p:cNvSpPr/>
            <p:nvPr/>
          </p:nvSpPr>
          <p:spPr>
            <a:xfrm>
              <a:off x="2420654" y="1767974"/>
              <a:ext cx="14419" cy="16583"/>
            </a:xfrm>
            <a:custGeom>
              <a:avLst/>
              <a:gdLst/>
              <a:ahLst/>
              <a:cxnLst/>
              <a:rect l="l" t="t" r="r" b="b"/>
              <a:pathLst>
                <a:path w="453" h="521" extrusionOk="0">
                  <a:moveTo>
                    <a:pt x="290" y="0"/>
                  </a:moveTo>
                  <a:cubicBezTo>
                    <a:pt x="231" y="0"/>
                    <a:pt x="170" y="29"/>
                    <a:pt x="143" y="92"/>
                  </a:cubicBezTo>
                  <a:lnTo>
                    <a:pt x="48" y="295"/>
                  </a:lnTo>
                  <a:cubicBezTo>
                    <a:pt x="0" y="366"/>
                    <a:pt x="48" y="473"/>
                    <a:pt x="119" y="509"/>
                  </a:cubicBezTo>
                  <a:cubicBezTo>
                    <a:pt x="143" y="521"/>
                    <a:pt x="167" y="521"/>
                    <a:pt x="179" y="521"/>
                  </a:cubicBezTo>
                  <a:cubicBezTo>
                    <a:pt x="238" y="521"/>
                    <a:pt x="298" y="485"/>
                    <a:pt x="333" y="426"/>
                  </a:cubicBezTo>
                  <a:lnTo>
                    <a:pt x="417" y="223"/>
                  </a:lnTo>
                  <a:cubicBezTo>
                    <a:pt x="453" y="152"/>
                    <a:pt x="417" y="56"/>
                    <a:pt x="345" y="9"/>
                  </a:cubicBezTo>
                  <a:cubicBezTo>
                    <a:pt x="328" y="3"/>
                    <a:pt x="309" y="0"/>
                    <a:pt x="29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6922;p75">
              <a:extLst>
                <a:ext uri="{FF2B5EF4-FFF2-40B4-BE49-F238E27FC236}">
                  <a16:creationId xmlns:a16="http://schemas.microsoft.com/office/drawing/2014/main" id="{BA485410-2F63-26D6-BB92-958EF008495C}"/>
                </a:ext>
              </a:extLst>
            </p:cNvPr>
            <p:cNvSpPr/>
            <p:nvPr/>
          </p:nvSpPr>
          <p:spPr>
            <a:xfrm>
              <a:off x="2422532" y="1562448"/>
              <a:ext cx="14451" cy="17093"/>
            </a:xfrm>
            <a:custGeom>
              <a:avLst/>
              <a:gdLst/>
              <a:ahLst/>
              <a:cxnLst/>
              <a:rect l="l" t="t" r="r" b="b"/>
              <a:pathLst>
                <a:path w="454" h="537" extrusionOk="0">
                  <a:moveTo>
                    <a:pt x="184" y="0"/>
                  </a:moveTo>
                  <a:cubicBezTo>
                    <a:pt x="164" y="0"/>
                    <a:pt x="142" y="4"/>
                    <a:pt x="120" y="13"/>
                  </a:cubicBezTo>
                  <a:cubicBezTo>
                    <a:pt x="48" y="36"/>
                    <a:pt x="1" y="132"/>
                    <a:pt x="36" y="215"/>
                  </a:cubicBezTo>
                  <a:lnTo>
                    <a:pt x="120" y="429"/>
                  </a:lnTo>
                  <a:cubicBezTo>
                    <a:pt x="155" y="501"/>
                    <a:pt x="215" y="536"/>
                    <a:pt x="274" y="536"/>
                  </a:cubicBezTo>
                  <a:cubicBezTo>
                    <a:pt x="286" y="536"/>
                    <a:pt x="322" y="536"/>
                    <a:pt x="334" y="513"/>
                  </a:cubicBezTo>
                  <a:cubicBezTo>
                    <a:pt x="405" y="489"/>
                    <a:pt x="453" y="394"/>
                    <a:pt x="417" y="310"/>
                  </a:cubicBezTo>
                  <a:lnTo>
                    <a:pt x="334" y="96"/>
                  </a:lnTo>
                  <a:cubicBezTo>
                    <a:pt x="307" y="41"/>
                    <a:pt x="251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6923;p75">
              <a:extLst>
                <a:ext uri="{FF2B5EF4-FFF2-40B4-BE49-F238E27FC236}">
                  <a16:creationId xmlns:a16="http://schemas.microsoft.com/office/drawing/2014/main" id="{5A082E0C-7A2C-A0B0-8557-8B62BF5CF6EB}"/>
                </a:ext>
              </a:extLst>
            </p:cNvPr>
            <p:cNvSpPr/>
            <p:nvPr/>
          </p:nvSpPr>
          <p:spPr>
            <a:xfrm>
              <a:off x="2505545" y="1768770"/>
              <a:ext cx="14037" cy="16552"/>
            </a:xfrm>
            <a:custGeom>
              <a:avLst/>
              <a:gdLst/>
              <a:ahLst/>
              <a:cxnLst/>
              <a:rect l="l" t="t" r="r" b="b"/>
              <a:pathLst>
                <a:path w="441" h="520" extrusionOk="0">
                  <a:moveTo>
                    <a:pt x="195" y="0"/>
                  </a:moveTo>
                  <a:cubicBezTo>
                    <a:pt x="171" y="0"/>
                    <a:pt x="146" y="6"/>
                    <a:pt x="119" y="20"/>
                  </a:cubicBezTo>
                  <a:cubicBezTo>
                    <a:pt x="48" y="43"/>
                    <a:pt x="0" y="139"/>
                    <a:pt x="24" y="222"/>
                  </a:cubicBezTo>
                  <a:lnTo>
                    <a:pt x="119" y="436"/>
                  </a:lnTo>
                  <a:cubicBezTo>
                    <a:pt x="155" y="496"/>
                    <a:pt x="214" y="520"/>
                    <a:pt x="274" y="520"/>
                  </a:cubicBezTo>
                  <a:cubicBezTo>
                    <a:pt x="286" y="520"/>
                    <a:pt x="310" y="520"/>
                    <a:pt x="322" y="508"/>
                  </a:cubicBezTo>
                  <a:cubicBezTo>
                    <a:pt x="405" y="472"/>
                    <a:pt x="441" y="389"/>
                    <a:pt x="417" y="293"/>
                  </a:cubicBezTo>
                  <a:lnTo>
                    <a:pt x="322" y="91"/>
                  </a:lnTo>
                  <a:cubicBezTo>
                    <a:pt x="304" y="39"/>
                    <a:pt x="256" y="0"/>
                    <a:pt x="19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6924;p75">
              <a:extLst>
                <a:ext uri="{FF2B5EF4-FFF2-40B4-BE49-F238E27FC236}">
                  <a16:creationId xmlns:a16="http://schemas.microsoft.com/office/drawing/2014/main" id="{50D3F775-D644-7604-CAF1-B2D0602F6330}"/>
                </a:ext>
              </a:extLst>
            </p:cNvPr>
            <p:cNvSpPr/>
            <p:nvPr/>
          </p:nvSpPr>
          <p:spPr>
            <a:xfrm>
              <a:off x="2565417" y="1625885"/>
              <a:ext cx="17825" cy="13146"/>
            </a:xfrm>
            <a:custGeom>
              <a:avLst/>
              <a:gdLst/>
              <a:ahLst/>
              <a:cxnLst/>
              <a:rect l="l" t="t" r="r" b="b"/>
              <a:pathLst>
                <a:path w="560" h="413" extrusionOk="0">
                  <a:moveTo>
                    <a:pt x="378" y="1"/>
                  </a:moveTo>
                  <a:cubicBezTo>
                    <a:pt x="360" y="1"/>
                    <a:pt x="341" y="3"/>
                    <a:pt x="322" y="8"/>
                  </a:cubicBezTo>
                  <a:lnTo>
                    <a:pt x="119" y="103"/>
                  </a:lnTo>
                  <a:cubicBezTo>
                    <a:pt x="36" y="127"/>
                    <a:pt x="0" y="222"/>
                    <a:pt x="24" y="306"/>
                  </a:cubicBezTo>
                  <a:cubicBezTo>
                    <a:pt x="60" y="365"/>
                    <a:pt x="96" y="413"/>
                    <a:pt x="179" y="413"/>
                  </a:cubicBezTo>
                  <a:cubicBezTo>
                    <a:pt x="191" y="413"/>
                    <a:pt x="215" y="413"/>
                    <a:pt x="227" y="401"/>
                  </a:cubicBezTo>
                  <a:lnTo>
                    <a:pt x="441" y="306"/>
                  </a:lnTo>
                  <a:cubicBezTo>
                    <a:pt x="512" y="282"/>
                    <a:pt x="560" y="187"/>
                    <a:pt x="524" y="103"/>
                  </a:cubicBezTo>
                  <a:cubicBezTo>
                    <a:pt x="505" y="37"/>
                    <a:pt x="449" y="1"/>
                    <a:pt x="378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6925;p75">
              <a:extLst>
                <a:ext uri="{FF2B5EF4-FFF2-40B4-BE49-F238E27FC236}">
                  <a16:creationId xmlns:a16="http://schemas.microsoft.com/office/drawing/2014/main" id="{A023106E-B74D-0EB2-A9A2-AB3B2113771B}"/>
                </a:ext>
              </a:extLst>
            </p:cNvPr>
            <p:cNvSpPr/>
            <p:nvPr/>
          </p:nvSpPr>
          <p:spPr>
            <a:xfrm>
              <a:off x="2359254" y="1709312"/>
              <a:ext cx="17825" cy="12732"/>
            </a:xfrm>
            <a:custGeom>
              <a:avLst/>
              <a:gdLst/>
              <a:ahLst/>
              <a:cxnLst/>
              <a:rect l="l" t="t" r="r" b="b"/>
              <a:pathLst>
                <a:path w="560" h="400" extrusionOk="0">
                  <a:moveTo>
                    <a:pt x="372" y="0"/>
                  </a:moveTo>
                  <a:cubicBezTo>
                    <a:pt x="356" y="0"/>
                    <a:pt x="339" y="2"/>
                    <a:pt x="322" y="6"/>
                  </a:cubicBezTo>
                  <a:lnTo>
                    <a:pt x="119" y="102"/>
                  </a:lnTo>
                  <a:cubicBezTo>
                    <a:pt x="48" y="125"/>
                    <a:pt x="0" y="221"/>
                    <a:pt x="24" y="304"/>
                  </a:cubicBezTo>
                  <a:cubicBezTo>
                    <a:pt x="60" y="364"/>
                    <a:pt x="119" y="399"/>
                    <a:pt x="179" y="399"/>
                  </a:cubicBezTo>
                  <a:cubicBezTo>
                    <a:pt x="191" y="399"/>
                    <a:pt x="227" y="399"/>
                    <a:pt x="238" y="387"/>
                  </a:cubicBezTo>
                  <a:lnTo>
                    <a:pt x="441" y="292"/>
                  </a:lnTo>
                  <a:cubicBezTo>
                    <a:pt x="512" y="268"/>
                    <a:pt x="560" y="173"/>
                    <a:pt x="536" y="90"/>
                  </a:cubicBezTo>
                  <a:cubicBezTo>
                    <a:pt x="507" y="41"/>
                    <a:pt x="445" y="0"/>
                    <a:pt x="372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63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1394</Words>
  <Application>Microsoft Office PowerPoint</Application>
  <PresentationFormat>Широкоэкранный</PresentationFormat>
  <Paragraphs>121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Times New Roman</vt:lpstr>
      <vt:lpstr>Wingdings</vt:lpstr>
      <vt:lpstr>Office Theme</vt:lpstr>
      <vt:lpstr>Тема Office</vt:lpstr>
      <vt:lpstr>1_Office Theme</vt:lpstr>
      <vt:lpstr>Презентация PowerPoint</vt:lpstr>
      <vt:lpstr>ПРИКАЗ № 171 от 04 марта 2025г.   ПОРЯДОК ПРИЕМА НА ОБУЧЕНИЕ </vt:lpstr>
      <vt:lpstr>ПРИКАЗ № 171 от 04 марта 2025г.   ПОРЯДОК ПРИЕМА НА ОБУЧЕНИЕ </vt:lpstr>
      <vt:lpstr>ПРИКАЗ № 170 от 04 марта 2025г.   ПОРЯДОК ПРОВЕДЕНИЯ ТЕСТИРОВАНИЯ </vt:lpstr>
      <vt:lpstr>ПРИКАЗ № 170 ОТ 04 МАРТА 2025 Г.   ПОРЯДОК ПРОВЕДЕНИЯ ТЕСТИРОВАНИЯ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Home</cp:lastModifiedBy>
  <cp:revision>57</cp:revision>
  <cp:lastPrinted>2025-03-18T05:26:41Z</cp:lastPrinted>
  <dcterms:created xsi:type="dcterms:W3CDTF">2025-03-17T06:45:18Z</dcterms:created>
  <dcterms:modified xsi:type="dcterms:W3CDTF">2025-03-21T21:45:23Z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2025-03-17T00:00:00Z</vt:filetime>
  </property>
  <property fmtid="{D5CDD505-2E9C-101B-9397-08002B2CF9AE}" pid="5" name="Producer">
    <vt:lpwstr>Microsoft® PowerPoint® 2010</vt:lpwstr>
  </property>
</Properties>
</file>